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9" r:id="rId2"/>
    <p:sldId id="365" r:id="rId3"/>
    <p:sldId id="389" r:id="rId4"/>
    <p:sldId id="388" r:id="rId5"/>
    <p:sldId id="390" r:id="rId6"/>
    <p:sldId id="260" r:id="rId7"/>
    <p:sldId id="261" r:id="rId8"/>
    <p:sldId id="263" r:id="rId9"/>
    <p:sldId id="262" r:id="rId10"/>
    <p:sldId id="370" r:id="rId11"/>
    <p:sldId id="368" r:id="rId12"/>
    <p:sldId id="270" r:id="rId13"/>
    <p:sldId id="369" r:id="rId14"/>
    <p:sldId id="272" r:id="rId15"/>
    <p:sldId id="276" r:id="rId16"/>
    <p:sldId id="279" r:id="rId17"/>
    <p:sldId id="280" r:id="rId18"/>
    <p:sldId id="282" r:id="rId19"/>
    <p:sldId id="283" r:id="rId20"/>
    <p:sldId id="286" r:id="rId21"/>
    <p:sldId id="288" r:id="rId22"/>
    <p:sldId id="398" r:id="rId23"/>
    <p:sldId id="289" r:id="rId24"/>
    <p:sldId id="339" r:id="rId25"/>
    <p:sldId id="341" r:id="rId26"/>
    <p:sldId id="295" r:id="rId27"/>
    <p:sldId id="343" r:id="rId28"/>
    <p:sldId id="344" r:id="rId29"/>
    <p:sldId id="367" r:id="rId30"/>
    <p:sldId id="347" r:id="rId31"/>
    <p:sldId id="357" r:id="rId32"/>
    <p:sldId id="366" r:id="rId33"/>
    <p:sldId id="325" r:id="rId34"/>
    <p:sldId id="383" r:id="rId35"/>
    <p:sldId id="359" r:id="rId36"/>
    <p:sldId id="394" r:id="rId3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정용은(영상의학교실)" initials="정"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85965" autoAdjust="0"/>
  </p:normalViewPr>
  <p:slideViewPr>
    <p:cSldViewPr snapToGrid="0" showGuides="1">
      <p:cViewPr varScale="1">
        <p:scale>
          <a:sx n="101" d="100"/>
          <a:sy n="101" d="100"/>
        </p:scale>
        <p:origin x="1268" y="72"/>
      </p:cViewPr>
      <p:guideLst>
        <p:guide orient="horz" pos="2160"/>
        <p:guide pos="2880"/>
      </p:guideLst>
    </p:cSldViewPr>
  </p:slideViewPr>
  <p:notesTextViewPr>
    <p:cViewPr>
      <p:scale>
        <a:sx n="3" d="2"/>
        <a:sy n="3" d="2"/>
      </p:scale>
      <p:origin x="0" y="0"/>
    </p:cViewPr>
  </p:notesTextViewPr>
  <p:notesViewPr>
    <p:cSldViewPr snapToGrid="0" showGuides="1">
      <p:cViewPr varScale="1">
        <p:scale>
          <a:sx n="77" d="100"/>
          <a:sy n="77" d="100"/>
        </p:scale>
        <p:origin x="3348"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E:\study\Study%20in%20process\20120301%20Dual%20decreased%20CM\201305285%20&#44060;&#48324;&#51221;&#47532;&#51473;_3%20RSN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study\Study%20in%20process\20120301%20Dual%20decreased%20CM\201305285%20&#44060;&#48324;&#51221;&#47532;&#51473;_3%20RSN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ko-KR"/>
              <a:t>CNR</a:t>
            </a:r>
            <a:r>
              <a:rPr lang="en-US" altLang="ko-KR" baseline="-25000"/>
              <a:t>ratio</a:t>
            </a:r>
            <a:r>
              <a:rPr lang="en-US" altLang="ko-KR"/>
              <a:t> of hypervascular lesion</a:t>
            </a:r>
            <a:endParaRPr lang="ko-KR" altLang="en-US"/>
          </a:p>
        </c:rich>
      </c:tx>
      <c:layout/>
      <c:overlay val="0"/>
    </c:title>
    <c:autoTitleDeleted val="0"/>
    <c:plotArea>
      <c:layout/>
      <c:lineChart>
        <c:grouping val="standard"/>
        <c:varyColors val="0"/>
        <c:ser>
          <c:idx val="0"/>
          <c:order val="0"/>
          <c:tx>
            <c:strRef>
              <c:f>'for abstract'!$A$2</c:f>
              <c:strCache>
                <c:ptCount val="1"/>
                <c:pt idx="0">
                  <c:v>CNR75</c:v>
                </c:pt>
              </c:strCache>
            </c:strRef>
          </c:tx>
          <c:cat>
            <c:numRef>
              <c:f>'for abstract'!$B$1:$L$1</c:f>
              <c:numCache>
                <c:formatCode>General</c:formatCode>
                <c:ptCount val="11"/>
                <c:pt idx="0">
                  <c:v>40</c:v>
                </c:pt>
                <c:pt idx="1">
                  <c:v>50</c:v>
                </c:pt>
                <c:pt idx="2">
                  <c:v>60</c:v>
                </c:pt>
                <c:pt idx="3">
                  <c:v>70</c:v>
                </c:pt>
                <c:pt idx="4">
                  <c:v>80</c:v>
                </c:pt>
                <c:pt idx="5">
                  <c:v>90</c:v>
                </c:pt>
                <c:pt idx="6">
                  <c:v>100</c:v>
                </c:pt>
                <c:pt idx="7">
                  <c:v>110</c:v>
                </c:pt>
                <c:pt idx="8">
                  <c:v>120</c:v>
                </c:pt>
                <c:pt idx="9">
                  <c:v>130</c:v>
                </c:pt>
                <c:pt idx="10">
                  <c:v>140</c:v>
                </c:pt>
              </c:numCache>
            </c:numRef>
          </c:cat>
          <c:val>
            <c:numRef>
              <c:f>'for abstract'!$B$2:$L$2</c:f>
              <c:numCache>
                <c:formatCode>General</c:formatCode>
                <c:ptCount val="11"/>
                <c:pt idx="0">
                  <c:v>0.59301782076165421</c:v>
                </c:pt>
                <c:pt idx="1">
                  <c:v>0.61795398757916353</c:v>
                </c:pt>
                <c:pt idx="2">
                  <c:v>0.58584552854681116</c:v>
                </c:pt>
                <c:pt idx="3">
                  <c:v>0.40742641853027756</c:v>
                </c:pt>
                <c:pt idx="4">
                  <c:v>0.20727386173350371</c:v>
                </c:pt>
                <c:pt idx="5">
                  <c:v>0.11516258687824261</c:v>
                </c:pt>
                <c:pt idx="6">
                  <c:v>6.0794251286563794E-2</c:v>
                </c:pt>
                <c:pt idx="7">
                  <c:v>1.9979964421474591E-2</c:v>
                </c:pt>
                <c:pt idx="8">
                  <c:v>-8.6115334429071148E-3</c:v>
                </c:pt>
                <c:pt idx="9">
                  <c:v>-3.1530223749679079E-2</c:v>
                </c:pt>
                <c:pt idx="10">
                  <c:v>-4.9991657235606723E-2</c:v>
                </c:pt>
              </c:numCache>
            </c:numRef>
          </c:val>
          <c:smooth val="0"/>
        </c:ser>
        <c:ser>
          <c:idx val="1"/>
          <c:order val="1"/>
          <c:tx>
            <c:strRef>
              <c:f>'for abstract'!$A$3</c:f>
              <c:strCache>
                <c:ptCount val="1"/>
                <c:pt idx="0">
                  <c:v>CNR150</c:v>
                </c:pt>
              </c:strCache>
            </c:strRef>
          </c:tx>
          <c:cat>
            <c:numRef>
              <c:f>'for abstract'!$B$1:$L$1</c:f>
              <c:numCache>
                <c:formatCode>General</c:formatCode>
                <c:ptCount val="11"/>
                <c:pt idx="0">
                  <c:v>40</c:v>
                </c:pt>
                <c:pt idx="1">
                  <c:v>50</c:v>
                </c:pt>
                <c:pt idx="2">
                  <c:v>60</c:v>
                </c:pt>
                <c:pt idx="3">
                  <c:v>70</c:v>
                </c:pt>
                <c:pt idx="4">
                  <c:v>80</c:v>
                </c:pt>
                <c:pt idx="5">
                  <c:v>90</c:v>
                </c:pt>
                <c:pt idx="6">
                  <c:v>100</c:v>
                </c:pt>
                <c:pt idx="7">
                  <c:v>110</c:v>
                </c:pt>
                <c:pt idx="8">
                  <c:v>120</c:v>
                </c:pt>
                <c:pt idx="9">
                  <c:v>130</c:v>
                </c:pt>
                <c:pt idx="10">
                  <c:v>140</c:v>
                </c:pt>
              </c:numCache>
            </c:numRef>
          </c:cat>
          <c:val>
            <c:numRef>
              <c:f>'for abstract'!$B$3:$L$3</c:f>
              <c:numCache>
                <c:formatCode>General</c:formatCode>
                <c:ptCount val="11"/>
                <c:pt idx="0">
                  <c:v>1.2345530659419963</c:v>
                </c:pt>
                <c:pt idx="1">
                  <c:v>1.278334619764476</c:v>
                </c:pt>
                <c:pt idx="2">
                  <c:v>1.170235727374646</c:v>
                </c:pt>
                <c:pt idx="3">
                  <c:v>0.87830102027067358</c:v>
                </c:pt>
                <c:pt idx="4">
                  <c:v>0.47673873932036076</c:v>
                </c:pt>
                <c:pt idx="5">
                  <c:v>0.28043936784754137</c:v>
                </c:pt>
                <c:pt idx="6">
                  <c:v>0.16921829410696851</c:v>
                </c:pt>
                <c:pt idx="7">
                  <c:v>8.523875640966444E-2</c:v>
                </c:pt>
                <c:pt idx="8">
                  <c:v>2.4582062213522164E-2</c:v>
                </c:pt>
                <c:pt idx="9">
                  <c:v>-2.3076204954524126E-2</c:v>
                </c:pt>
                <c:pt idx="10">
                  <c:v>-6.1155245028731028E-2</c:v>
                </c:pt>
              </c:numCache>
            </c:numRef>
          </c:val>
          <c:smooth val="0"/>
        </c:ser>
        <c:dLbls>
          <c:showLegendKey val="0"/>
          <c:showVal val="0"/>
          <c:showCatName val="0"/>
          <c:showSerName val="0"/>
          <c:showPercent val="0"/>
          <c:showBubbleSize val="0"/>
        </c:dLbls>
        <c:marker val="1"/>
        <c:smooth val="0"/>
        <c:axId val="207145952"/>
        <c:axId val="207146512"/>
      </c:lineChart>
      <c:catAx>
        <c:axId val="207145952"/>
        <c:scaling>
          <c:orientation val="minMax"/>
        </c:scaling>
        <c:delete val="0"/>
        <c:axPos val="b"/>
        <c:title>
          <c:tx>
            <c:rich>
              <a:bodyPr/>
              <a:lstStyle/>
              <a:p>
                <a:pPr>
                  <a:defRPr/>
                </a:pPr>
                <a:r>
                  <a:rPr lang="en-US" altLang="en-US"/>
                  <a:t>keV</a:t>
                </a:r>
              </a:p>
            </c:rich>
          </c:tx>
          <c:layout/>
          <c:overlay val="0"/>
        </c:title>
        <c:numFmt formatCode="General" sourceLinked="1"/>
        <c:majorTickMark val="out"/>
        <c:minorTickMark val="none"/>
        <c:tickLblPos val="nextTo"/>
        <c:crossAx val="207146512"/>
        <c:crosses val="autoZero"/>
        <c:auto val="1"/>
        <c:lblAlgn val="ctr"/>
        <c:lblOffset val="100"/>
        <c:noMultiLvlLbl val="0"/>
      </c:catAx>
      <c:valAx>
        <c:axId val="207146512"/>
        <c:scaling>
          <c:orientation val="minMax"/>
        </c:scaling>
        <c:delete val="0"/>
        <c:axPos val="l"/>
        <c:majorGridlines/>
        <c:numFmt formatCode="General" sourceLinked="1"/>
        <c:majorTickMark val="out"/>
        <c:minorTickMark val="none"/>
        <c:tickLblPos val="nextTo"/>
        <c:crossAx val="207145952"/>
        <c:crosses val="autoZero"/>
        <c:crossBetween val="between"/>
      </c:valAx>
    </c:plotArea>
    <c:legend>
      <c:legendPos val="r"/>
      <c:layout/>
      <c:overlay val="0"/>
    </c:legend>
    <c:plotVisOnly val="1"/>
    <c:dispBlanksAs val="gap"/>
    <c:showDLblsOverMax val="0"/>
  </c:chart>
  <c:spPr>
    <a:ln>
      <a:solidFill>
        <a:schemeClr val="tx1"/>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ltLang="ko-KR" sz="1800" b="1" i="0" baseline="0">
                <a:effectLst/>
              </a:rPr>
              <a:t>CNR</a:t>
            </a:r>
            <a:r>
              <a:rPr lang="en-US" altLang="ko-KR" sz="1800" b="1" i="0" baseline="-25000">
                <a:effectLst/>
              </a:rPr>
              <a:t>ratio</a:t>
            </a:r>
            <a:r>
              <a:rPr lang="en-US" altLang="ko-KR" sz="1800" b="1" i="0" baseline="0">
                <a:effectLst/>
              </a:rPr>
              <a:t> of hypovascular lesion</a:t>
            </a:r>
            <a:endParaRPr lang="ko-KR" altLang="ko-KR">
              <a:effectLst/>
            </a:endParaRPr>
          </a:p>
        </c:rich>
      </c:tx>
      <c:layout/>
      <c:overlay val="0"/>
    </c:title>
    <c:autoTitleDeleted val="0"/>
    <c:plotArea>
      <c:layout/>
      <c:lineChart>
        <c:grouping val="standard"/>
        <c:varyColors val="0"/>
        <c:ser>
          <c:idx val="0"/>
          <c:order val="0"/>
          <c:tx>
            <c:strRef>
              <c:f>'for abstract'!$A$11</c:f>
              <c:strCache>
                <c:ptCount val="1"/>
                <c:pt idx="0">
                  <c:v>CNR75</c:v>
                </c:pt>
              </c:strCache>
            </c:strRef>
          </c:tx>
          <c:cat>
            <c:numRef>
              <c:f>'for abstract'!$B$10:$L$10</c:f>
              <c:numCache>
                <c:formatCode>General</c:formatCode>
                <c:ptCount val="11"/>
                <c:pt idx="0">
                  <c:v>40</c:v>
                </c:pt>
                <c:pt idx="1">
                  <c:v>50</c:v>
                </c:pt>
                <c:pt idx="2">
                  <c:v>60</c:v>
                </c:pt>
                <c:pt idx="3">
                  <c:v>70</c:v>
                </c:pt>
                <c:pt idx="4">
                  <c:v>80</c:v>
                </c:pt>
                <c:pt idx="5">
                  <c:v>90</c:v>
                </c:pt>
                <c:pt idx="6">
                  <c:v>100</c:v>
                </c:pt>
                <c:pt idx="7">
                  <c:v>110</c:v>
                </c:pt>
                <c:pt idx="8">
                  <c:v>120</c:v>
                </c:pt>
                <c:pt idx="9">
                  <c:v>130</c:v>
                </c:pt>
                <c:pt idx="10">
                  <c:v>140</c:v>
                </c:pt>
              </c:numCache>
            </c:numRef>
          </c:cat>
          <c:val>
            <c:numRef>
              <c:f>'for abstract'!$B$11:$L$11</c:f>
              <c:numCache>
                <c:formatCode>General</c:formatCode>
                <c:ptCount val="11"/>
                <c:pt idx="0">
                  <c:v>0.93607231877060659</c:v>
                </c:pt>
                <c:pt idx="1">
                  <c:v>1.1197083575555176</c:v>
                </c:pt>
                <c:pt idx="2">
                  <c:v>1.244919272281352</c:v>
                </c:pt>
                <c:pt idx="3">
                  <c:v>1.1353093201577895</c:v>
                </c:pt>
                <c:pt idx="4">
                  <c:v>0.76837813605258043</c:v>
                </c:pt>
                <c:pt idx="5">
                  <c:v>0.61775255563315457</c:v>
                </c:pt>
                <c:pt idx="6">
                  <c:v>0.56412569292271486</c:v>
                </c:pt>
                <c:pt idx="7">
                  <c:v>0.52327541243945697</c:v>
                </c:pt>
                <c:pt idx="8">
                  <c:v>0.49211814162862405</c:v>
                </c:pt>
                <c:pt idx="9">
                  <c:v>0.4698566184573596</c:v>
                </c:pt>
                <c:pt idx="10">
                  <c:v>0.45163588960132023</c:v>
                </c:pt>
              </c:numCache>
            </c:numRef>
          </c:val>
          <c:smooth val="0"/>
        </c:ser>
        <c:ser>
          <c:idx val="1"/>
          <c:order val="1"/>
          <c:tx>
            <c:strRef>
              <c:f>'for abstract'!$A$12</c:f>
              <c:strCache>
                <c:ptCount val="1"/>
                <c:pt idx="0">
                  <c:v>CNR150</c:v>
                </c:pt>
              </c:strCache>
            </c:strRef>
          </c:tx>
          <c:cat>
            <c:numRef>
              <c:f>'for abstract'!$B$10:$L$10</c:f>
              <c:numCache>
                <c:formatCode>General</c:formatCode>
                <c:ptCount val="11"/>
                <c:pt idx="0">
                  <c:v>40</c:v>
                </c:pt>
                <c:pt idx="1">
                  <c:v>50</c:v>
                </c:pt>
                <c:pt idx="2">
                  <c:v>60</c:v>
                </c:pt>
                <c:pt idx="3">
                  <c:v>70</c:v>
                </c:pt>
                <c:pt idx="4">
                  <c:v>80</c:v>
                </c:pt>
                <c:pt idx="5">
                  <c:v>90</c:v>
                </c:pt>
                <c:pt idx="6">
                  <c:v>100</c:v>
                </c:pt>
                <c:pt idx="7">
                  <c:v>110</c:v>
                </c:pt>
                <c:pt idx="8">
                  <c:v>120</c:v>
                </c:pt>
                <c:pt idx="9">
                  <c:v>130</c:v>
                </c:pt>
                <c:pt idx="10">
                  <c:v>140</c:v>
                </c:pt>
              </c:numCache>
            </c:numRef>
          </c:cat>
          <c:val>
            <c:numRef>
              <c:f>'for abstract'!$B$12:$L$12</c:f>
              <c:numCache>
                <c:formatCode>General</c:formatCode>
                <c:ptCount val="11"/>
                <c:pt idx="0">
                  <c:v>1.1590610398631882</c:v>
                </c:pt>
                <c:pt idx="1">
                  <c:v>1.3691789702197734</c:v>
                </c:pt>
                <c:pt idx="2">
                  <c:v>1.5026678112254572</c:v>
                </c:pt>
                <c:pt idx="3">
                  <c:v>1.3825655673998427</c:v>
                </c:pt>
                <c:pt idx="4">
                  <c:v>0.96863168668133282</c:v>
                </c:pt>
                <c:pt idx="5">
                  <c:v>0.78221634333231971</c:v>
                </c:pt>
                <c:pt idx="6">
                  <c:v>0.71834267754933645</c:v>
                </c:pt>
                <c:pt idx="7">
                  <c:v>0.67125098075424106</c:v>
                </c:pt>
                <c:pt idx="8">
                  <c:v>0.63485944294196517</c:v>
                </c:pt>
                <c:pt idx="9">
                  <c:v>0.6076946627814388</c:v>
                </c:pt>
                <c:pt idx="10">
                  <c:v>0.58550778793872971</c:v>
                </c:pt>
              </c:numCache>
            </c:numRef>
          </c:val>
          <c:smooth val="0"/>
        </c:ser>
        <c:dLbls>
          <c:showLegendKey val="0"/>
          <c:showVal val="0"/>
          <c:showCatName val="0"/>
          <c:showSerName val="0"/>
          <c:showPercent val="0"/>
          <c:showBubbleSize val="0"/>
        </c:dLbls>
        <c:marker val="1"/>
        <c:smooth val="0"/>
        <c:axId val="207347792"/>
        <c:axId val="207348352"/>
      </c:lineChart>
      <c:catAx>
        <c:axId val="207347792"/>
        <c:scaling>
          <c:orientation val="minMax"/>
        </c:scaling>
        <c:delete val="0"/>
        <c:axPos val="b"/>
        <c:title>
          <c:tx>
            <c:rich>
              <a:bodyPr/>
              <a:lstStyle/>
              <a:p>
                <a:pPr>
                  <a:defRPr/>
                </a:pPr>
                <a:r>
                  <a:rPr lang="en-US" altLang="ko-KR"/>
                  <a:t>keV</a:t>
                </a:r>
                <a:endParaRPr lang="ko-KR" altLang="en-US"/>
              </a:p>
            </c:rich>
          </c:tx>
          <c:layout/>
          <c:overlay val="0"/>
        </c:title>
        <c:numFmt formatCode="General" sourceLinked="1"/>
        <c:majorTickMark val="out"/>
        <c:minorTickMark val="none"/>
        <c:tickLblPos val="nextTo"/>
        <c:crossAx val="207348352"/>
        <c:crosses val="autoZero"/>
        <c:auto val="1"/>
        <c:lblAlgn val="ctr"/>
        <c:lblOffset val="100"/>
        <c:noMultiLvlLbl val="0"/>
      </c:catAx>
      <c:valAx>
        <c:axId val="207348352"/>
        <c:scaling>
          <c:orientation val="minMax"/>
        </c:scaling>
        <c:delete val="0"/>
        <c:axPos val="l"/>
        <c:majorGridlines/>
        <c:numFmt formatCode="General" sourceLinked="1"/>
        <c:majorTickMark val="out"/>
        <c:minorTickMark val="none"/>
        <c:tickLblPos val="nextTo"/>
        <c:crossAx val="207347792"/>
        <c:crosses val="autoZero"/>
        <c:crossBetween val="between"/>
      </c:valAx>
    </c:plotArea>
    <c:legend>
      <c:legendPos val="r"/>
      <c:layout/>
      <c:overlay val="0"/>
    </c:legend>
    <c:plotVisOnly val="1"/>
    <c:dispBlanksAs val="gap"/>
    <c:showDLblsOverMax val="0"/>
  </c:chart>
  <c:spPr>
    <a:ln>
      <a:solidFill>
        <a:schemeClr val="tx1"/>
      </a:solid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F54F7-982D-4B43-A4C0-B0106DA1CF73}" type="doc">
      <dgm:prSet loTypeId="urn:microsoft.com/office/officeart/2005/8/layout/equation2" loCatId="relationship" qsTypeId="urn:microsoft.com/office/officeart/2005/8/quickstyle/3d1" qsCatId="3D" csTypeId="urn:microsoft.com/office/officeart/2005/8/colors/accent4_5" csCatId="accent4" phldr="1"/>
      <dgm:spPr/>
    </dgm:pt>
    <dgm:pt modelId="{CF2C37D3-1E82-4E4D-92C2-E456297038DF}">
      <dgm:prSet phldrT="[텍스트]"/>
      <dgm:spPr/>
      <dgm:t>
        <a:bodyPr/>
        <a:lstStyle/>
        <a:p>
          <a:pPr latinLnBrk="1"/>
          <a:r>
            <a:rPr lang="en-US" altLang="ko-KR" dirty="0" smtClean="0"/>
            <a:t>Longitudinal (z) mA modulation</a:t>
          </a:r>
          <a:endParaRPr lang="ko-KR" altLang="en-US" dirty="0"/>
        </a:p>
      </dgm:t>
    </dgm:pt>
    <dgm:pt modelId="{3E9F40A2-309C-4B63-95AB-A7D6B2395B5E}" type="parTrans" cxnId="{384E1677-995F-46E9-A372-F48747F2D225}">
      <dgm:prSet/>
      <dgm:spPr/>
      <dgm:t>
        <a:bodyPr/>
        <a:lstStyle/>
        <a:p>
          <a:pPr latinLnBrk="1"/>
          <a:endParaRPr lang="ko-KR" altLang="en-US"/>
        </a:p>
      </dgm:t>
    </dgm:pt>
    <dgm:pt modelId="{99EA0588-FA87-4D63-9916-3D442F1D66DD}" type="sibTrans" cxnId="{384E1677-995F-46E9-A372-F48747F2D225}">
      <dgm:prSet/>
      <dgm:spPr/>
      <dgm:t>
        <a:bodyPr/>
        <a:lstStyle/>
        <a:p>
          <a:pPr latinLnBrk="1"/>
          <a:endParaRPr lang="ko-KR" altLang="en-US"/>
        </a:p>
      </dgm:t>
    </dgm:pt>
    <dgm:pt modelId="{561D3BF9-72B9-4AD3-AC5A-0AF52F4D92AF}">
      <dgm:prSet phldrT="[텍스트]"/>
      <dgm:spPr/>
      <dgm:t>
        <a:bodyPr/>
        <a:lstStyle/>
        <a:p>
          <a:pPr latinLnBrk="1"/>
          <a:r>
            <a:rPr lang="en-US" altLang="ko-KR" dirty="0" smtClean="0"/>
            <a:t>Angular (x,y) mA modulation</a:t>
          </a:r>
        </a:p>
      </dgm:t>
    </dgm:pt>
    <dgm:pt modelId="{0F4930DB-F508-4AFD-A387-26F37350B5EA}" type="parTrans" cxnId="{A5834F19-4326-4730-8E90-0E144D053444}">
      <dgm:prSet/>
      <dgm:spPr/>
      <dgm:t>
        <a:bodyPr/>
        <a:lstStyle/>
        <a:p>
          <a:pPr latinLnBrk="1"/>
          <a:endParaRPr lang="ko-KR" altLang="en-US"/>
        </a:p>
      </dgm:t>
    </dgm:pt>
    <dgm:pt modelId="{7E1978CB-302F-4016-8FE2-39F0848BE2F9}" type="sibTrans" cxnId="{A5834F19-4326-4730-8E90-0E144D053444}">
      <dgm:prSet/>
      <dgm:spPr/>
      <dgm:t>
        <a:bodyPr/>
        <a:lstStyle/>
        <a:p>
          <a:pPr latinLnBrk="1"/>
          <a:endParaRPr lang="ko-KR" altLang="en-US"/>
        </a:p>
      </dgm:t>
    </dgm:pt>
    <dgm:pt modelId="{F36F7D49-D6EE-4E7A-A736-EE022791C086}">
      <dgm:prSet phldrT="[텍스트]"/>
      <dgm:spPr/>
      <dgm:t>
        <a:bodyPr/>
        <a:lstStyle/>
        <a:p>
          <a:pPr latinLnBrk="1"/>
          <a:r>
            <a:rPr lang="en-US" altLang="ko-KR" dirty="0" smtClean="0"/>
            <a:t>Angular + Longitudinal mA modulation</a:t>
          </a:r>
          <a:endParaRPr lang="ko-KR" altLang="en-US" dirty="0"/>
        </a:p>
      </dgm:t>
    </dgm:pt>
    <dgm:pt modelId="{E62E969B-9E22-422E-8057-872DD880E153}" type="parTrans" cxnId="{7161CB40-26E7-432D-8C5F-8A8E9215F3AC}">
      <dgm:prSet/>
      <dgm:spPr/>
      <dgm:t>
        <a:bodyPr/>
        <a:lstStyle/>
        <a:p>
          <a:pPr latinLnBrk="1"/>
          <a:endParaRPr lang="ko-KR" altLang="en-US"/>
        </a:p>
      </dgm:t>
    </dgm:pt>
    <dgm:pt modelId="{81827A82-F0C1-4AC3-B85D-AB5B7BB31FB7}" type="sibTrans" cxnId="{7161CB40-26E7-432D-8C5F-8A8E9215F3AC}">
      <dgm:prSet/>
      <dgm:spPr/>
      <dgm:t>
        <a:bodyPr/>
        <a:lstStyle/>
        <a:p>
          <a:pPr latinLnBrk="1"/>
          <a:endParaRPr lang="ko-KR" altLang="en-US"/>
        </a:p>
      </dgm:t>
    </dgm:pt>
    <dgm:pt modelId="{7C8A6D83-BE0E-42B3-B2EB-EF0E84B8BD0F}" type="pres">
      <dgm:prSet presAssocID="{2ACF54F7-982D-4B43-A4C0-B0106DA1CF73}" presName="Name0" presStyleCnt="0">
        <dgm:presLayoutVars>
          <dgm:dir/>
          <dgm:resizeHandles val="exact"/>
        </dgm:presLayoutVars>
      </dgm:prSet>
      <dgm:spPr/>
    </dgm:pt>
    <dgm:pt modelId="{CCFE9095-3CD7-4988-AE82-043B34EB1199}" type="pres">
      <dgm:prSet presAssocID="{2ACF54F7-982D-4B43-A4C0-B0106DA1CF73}" presName="vNodes" presStyleCnt="0"/>
      <dgm:spPr/>
    </dgm:pt>
    <dgm:pt modelId="{6244073D-D5B5-4E73-9F6A-A3D9D6377640}" type="pres">
      <dgm:prSet presAssocID="{CF2C37D3-1E82-4E4D-92C2-E456297038DF}" presName="node" presStyleLbl="node1" presStyleIdx="0" presStyleCnt="3">
        <dgm:presLayoutVars>
          <dgm:bulletEnabled val="1"/>
        </dgm:presLayoutVars>
      </dgm:prSet>
      <dgm:spPr/>
      <dgm:t>
        <a:bodyPr/>
        <a:lstStyle/>
        <a:p>
          <a:pPr latinLnBrk="1"/>
          <a:endParaRPr lang="ko-KR" altLang="en-US"/>
        </a:p>
      </dgm:t>
    </dgm:pt>
    <dgm:pt modelId="{6EFB1218-4E70-4CB5-951E-12A30967004C}" type="pres">
      <dgm:prSet presAssocID="{99EA0588-FA87-4D63-9916-3D442F1D66DD}" presName="spacerT" presStyleCnt="0"/>
      <dgm:spPr/>
    </dgm:pt>
    <dgm:pt modelId="{DF2A8BBB-52BF-44F1-A343-58EC6D1F9172}" type="pres">
      <dgm:prSet presAssocID="{99EA0588-FA87-4D63-9916-3D442F1D66DD}" presName="sibTrans" presStyleLbl="sibTrans2D1" presStyleIdx="0" presStyleCnt="2"/>
      <dgm:spPr/>
      <dgm:t>
        <a:bodyPr/>
        <a:lstStyle/>
        <a:p>
          <a:pPr latinLnBrk="1"/>
          <a:endParaRPr lang="ko-KR" altLang="en-US"/>
        </a:p>
      </dgm:t>
    </dgm:pt>
    <dgm:pt modelId="{43C2D7B7-E29E-44DF-AFAD-F668FB4D2775}" type="pres">
      <dgm:prSet presAssocID="{99EA0588-FA87-4D63-9916-3D442F1D66DD}" presName="spacerB" presStyleCnt="0"/>
      <dgm:spPr/>
    </dgm:pt>
    <dgm:pt modelId="{0BF7A9CD-D6AC-4389-9E9C-DB3267F86EB0}" type="pres">
      <dgm:prSet presAssocID="{561D3BF9-72B9-4AD3-AC5A-0AF52F4D92AF}" presName="node" presStyleLbl="node1" presStyleIdx="1" presStyleCnt="3">
        <dgm:presLayoutVars>
          <dgm:bulletEnabled val="1"/>
        </dgm:presLayoutVars>
      </dgm:prSet>
      <dgm:spPr/>
      <dgm:t>
        <a:bodyPr/>
        <a:lstStyle/>
        <a:p>
          <a:pPr latinLnBrk="1"/>
          <a:endParaRPr lang="ko-KR" altLang="en-US"/>
        </a:p>
      </dgm:t>
    </dgm:pt>
    <dgm:pt modelId="{73DDE327-12B8-43EF-91A0-3DB89BC5C5D4}" type="pres">
      <dgm:prSet presAssocID="{2ACF54F7-982D-4B43-A4C0-B0106DA1CF73}" presName="sibTransLast" presStyleLbl="sibTrans2D1" presStyleIdx="1" presStyleCnt="2"/>
      <dgm:spPr/>
      <dgm:t>
        <a:bodyPr/>
        <a:lstStyle/>
        <a:p>
          <a:pPr latinLnBrk="1"/>
          <a:endParaRPr lang="ko-KR" altLang="en-US"/>
        </a:p>
      </dgm:t>
    </dgm:pt>
    <dgm:pt modelId="{9763AA69-08E6-4A3E-9160-F4C85D47C6C3}" type="pres">
      <dgm:prSet presAssocID="{2ACF54F7-982D-4B43-A4C0-B0106DA1CF73}" presName="connectorText" presStyleLbl="sibTrans2D1" presStyleIdx="1" presStyleCnt="2"/>
      <dgm:spPr/>
      <dgm:t>
        <a:bodyPr/>
        <a:lstStyle/>
        <a:p>
          <a:pPr latinLnBrk="1"/>
          <a:endParaRPr lang="ko-KR" altLang="en-US"/>
        </a:p>
      </dgm:t>
    </dgm:pt>
    <dgm:pt modelId="{8E043D30-5AF3-4B4D-806D-5C0E4668BE36}" type="pres">
      <dgm:prSet presAssocID="{2ACF54F7-982D-4B43-A4C0-B0106DA1CF73}" presName="lastNode" presStyleLbl="node1" presStyleIdx="2" presStyleCnt="3">
        <dgm:presLayoutVars>
          <dgm:bulletEnabled val="1"/>
        </dgm:presLayoutVars>
      </dgm:prSet>
      <dgm:spPr/>
      <dgm:t>
        <a:bodyPr/>
        <a:lstStyle/>
        <a:p>
          <a:pPr latinLnBrk="1"/>
          <a:endParaRPr lang="ko-KR" altLang="en-US"/>
        </a:p>
      </dgm:t>
    </dgm:pt>
  </dgm:ptLst>
  <dgm:cxnLst>
    <dgm:cxn modelId="{6C38455A-371F-433D-884A-0063E7449EF8}" type="presOf" srcId="{99EA0588-FA87-4D63-9916-3D442F1D66DD}" destId="{DF2A8BBB-52BF-44F1-A343-58EC6D1F9172}" srcOrd="0" destOrd="0" presId="urn:microsoft.com/office/officeart/2005/8/layout/equation2"/>
    <dgm:cxn modelId="{7161CB40-26E7-432D-8C5F-8A8E9215F3AC}" srcId="{2ACF54F7-982D-4B43-A4C0-B0106DA1CF73}" destId="{F36F7D49-D6EE-4E7A-A736-EE022791C086}" srcOrd="2" destOrd="0" parTransId="{E62E969B-9E22-422E-8057-872DD880E153}" sibTransId="{81827A82-F0C1-4AC3-B85D-AB5B7BB31FB7}"/>
    <dgm:cxn modelId="{83980824-7310-4170-BEC3-6A4A76DF3C08}" type="presOf" srcId="{7E1978CB-302F-4016-8FE2-39F0848BE2F9}" destId="{9763AA69-08E6-4A3E-9160-F4C85D47C6C3}" srcOrd="1" destOrd="0" presId="urn:microsoft.com/office/officeart/2005/8/layout/equation2"/>
    <dgm:cxn modelId="{4610BC41-BD4C-4536-90CA-C0CA15F4E68B}" type="presOf" srcId="{7E1978CB-302F-4016-8FE2-39F0848BE2F9}" destId="{73DDE327-12B8-43EF-91A0-3DB89BC5C5D4}" srcOrd="0" destOrd="0" presId="urn:microsoft.com/office/officeart/2005/8/layout/equation2"/>
    <dgm:cxn modelId="{DBDD6FF5-EF57-49C9-91F6-E02B506E34F6}" type="presOf" srcId="{2ACF54F7-982D-4B43-A4C0-B0106DA1CF73}" destId="{7C8A6D83-BE0E-42B3-B2EB-EF0E84B8BD0F}" srcOrd="0" destOrd="0" presId="urn:microsoft.com/office/officeart/2005/8/layout/equation2"/>
    <dgm:cxn modelId="{EF69ACDB-586C-431A-B592-6D192632BDB9}" type="presOf" srcId="{CF2C37D3-1E82-4E4D-92C2-E456297038DF}" destId="{6244073D-D5B5-4E73-9F6A-A3D9D6377640}" srcOrd="0" destOrd="0" presId="urn:microsoft.com/office/officeart/2005/8/layout/equation2"/>
    <dgm:cxn modelId="{A5834F19-4326-4730-8E90-0E144D053444}" srcId="{2ACF54F7-982D-4B43-A4C0-B0106DA1CF73}" destId="{561D3BF9-72B9-4AD3-AC5A-0AF52F4D92AF}" srcOrd="1" destOrd="0" parTransId="{0F4930DB-F508-4AFD-A387-26F37350B5EA}" sibTransId="{7E1978CB-302F-4016-8FE2-39F0848BE2F9}"/>
    <dgm:cxn modelId="{152391FB-9B2F-46F6-A7A5-C9704F690482}" type="presOf" srcId="{561D3BF9-72B9-4AD3-AC5A-0AF52F4D92AF}" destId="{0BF7A9CD-D6AC-4389-9E9C-DB3267F86EB0}" srcOrd="0" destOrd="0" presId="urn:microsoft.com/office/officeart/2005/8/layout/equation2"/>
    <dgm:cxn modelId="{384E1677-995F-46E9-A372-F48747F2D225}" srcId="{2ACF54F7-982D-4B43-A4C0-B0106DA1CF73}" destId="{CF2C37D3-1E82-4E4D-92C2-E456297038DF}" srcOrd="0" destOrd="0" parTransId="{3E9F40A2-309C-4B63-95AB-A7D6B2395B5E}" sibTransId="{99EA0588-FA87-4D63-9916-3D442F1D66DD}"/>
    <dgm:cxn modelId="{FA806EE6-0FEC-4AE0-8C71-FCAACB5DB6A2}" type="presOf" srcId="{F36F7D49-D6EE-4E7A-A736-EE022791C086}" destId="{8E043D30-5AF3-4B4D-806D-5C0E4668BE36}" srcOrd="0" destOrd="0" presId="urn:microsoft.com/office/officeart/2005/8/layout/equation2"/>
    <dgm:cxn modelId="{722D4114-631F-423E-8F18-7A6623E04E7E}" type="presParOf" srcId="{7C8A6D83-BE0E-42B3-B2EB-EF0E84B8BD0F}" destId="{CCFE9095-3CD7-4988-AE82-043B34EB1199}" srcOrd="0" destOrd="0" presId="urn:microsoft.com/office/officeart/2005/8/layout/equation2"/>
    <dgm:cxn modelId="{83F6AC3B-DDDF-4A91-AB6F-4A161DE2EA8A}" type="presParOf" srcId="{CCFE9095-3CD7-4988-AE82-043B34EB1199}" destId="{6244073D-D5B5-4E73-9F6A-A3D9D6377640}" srcOrd="0" destOrd="0" presId="urn:microsoft.com/office/officeart/2005/8/layout/equation2"/>
    <dgm:cxn modelId="{703345FC-C3A3-4CEC-8F7F-282D481F243C}" type="presParOf" srcId="{CCFE9095-3CD7-4988-AE82-043B34EB1199}" destId="{6EFB1218-4E70-4CB5-951E-12A30967004C}" srcOrd="1" destOrd="0" presId="urn:microsoft.com/office/officeart/2005/8/layout/equation2"/>
    <dgm:cxn modelId="{9A0A32FD-FB17-4565-BED3-793A9D298759}" type="presParOf" srcId="{CCFE9095-3CD7-4988-AE82-043B34EB1199}" destId="{DF2A8BBB-52BF-44F1-A343-58EC6D1F9172}" srcOrd="2" destOrd="0" presId="urn:microsoft.com/office/officeart/2005/8/layout/equation2"/>
    <dgm:cxn modelId="{A8474739-9CAA-4480-943E-C1BA744F4687}" type="presParOf" srcId="{CCFE9095-3CD7-4988-AE82-043B34EB1199}" destId="{43C2D7B7-E29E-44DF-AFAD-F668FB4D2775}" srcOrd="3" destOrd="0" presId="urn:microsoft.com/office/officeart/2005/8/layout/equation2"/>
    <dgm:cxn modelId="{41ADEA11-6857-47F1-971F-290F81FA5AA6}" type="presParOf" srcId="{CCFE9095-3CD7-4988-AE82-043B34EB1199}" destId="{0BF7A9CD-D6AC-4389-9E9C-DB3267F86EB0}" srcOrd="4" destOrd="0" presId="urn:microsoft.com/office/officeart/2005/8/layout/equation2"/>
    <dgm:cxn modelId="{D71B2A43-6C0A-41CF-813A-842BA83EBE88}" type="presParOf" srcId="{7C8A6D83-BE0E-42B3-B2EB-EF0E84B8BD0F}" destId="{73DDE327-12B8-43EF-91A0-3DB89BC5C5D4}" srcOrd="1" destOrd="0" presId="urn:microsoft.com/office/officeart/2005/8/layout/equation2"/>
    <dgm:cxn modelId="{2C45C071-DCA1-498F-99AC-6C3AF961A782}" type="presParOf" srcId="{73DDE327-12B8-43EF-91A0-3DB89BC5C5D4}" destId="{9763AA69-08E6-4A3E-9160-F4C85D47C6C3}" srcOrd="0" destOrd="0" presId="urn:microsoft.com/office/officeart/2005/8/layout/equation2"/>
    <dgm:cxn modelId="{0BFD4078-F899-4BFC-8FB4-D220CDDB9258}" type="presParOf" srcId="{7C8A6D83-BE0E-42B3-B2EB-EF0E84B8BD0F}" destId="{8E043D30-5AF3-4B4D-806D-5C0E4668BE36}"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4073D-D5B5-4E73-9F6A-A3D9D6377640}">
      <dsp:nvSpPr>
        <dsp:cNvPr id="0" name=""/>
        <dsp:cNvSpPr/>
      </dsp:nvSpPr>
      <dsp:spPr>
        <a:xfrm>
          <a:off x="694404" y="945"/>
          <a:ext cx="657364" cy="657364"/>
        </a:xfrm>
        <a:prstGeom prst="ellipse">
          <a:avLst/>
        </a:prstGeom>
        <a:gradFill rotWithShape="0">
          <a:gsLst>
            <a:gs pos="0">
              <a:schemeClr val="accent4">
                <a:alpha val="90000"/>
                <a:hueOff val="0"/>
                <a:satOff val="0"/>
                <a:lumOff val="0"/>
                <a:alphaOff val="0"/>
                <a:shade val="70000"/>
                <a:satMod val="150000"/>
              </a:schemeClr>
            </a:gs>
            <a:gs pos="34000">
              <a:schemeClr val="accent4">
                <a:alpha val="90000"/>
                <a:hueOff val="0"/>
                <a:satOff val="0"/>
                <a:lumOff val="0"/>
                <a:alphaOff val="0"/>
                <a:shade val="70000"/>
                <a:satMod val="140000"/>
              </a:schemeClr>
            </a:gs>
            <a:gs pos="70000">
              <a:schemeClr val="accent4">
                <a:alpha val="90000"/>
                <a:hueOff val="0"/>
                <a:satOff val="0"/>
                <a:lumOff val="0"/>
                <a:alphaOff val="0"/>
                <a:tint val="100000"/>
                <a:shade val="90000"/>
                <a:satMod val="140000"/>
              </a:schemeClr>
            </a:gs>
            <a:gs pos="100000">
              <a:schemeClr val="accent4">
                <a:alpha val="9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latinLnBrk="1">
            <a:lnSpc>
              <a:spcPct val="90000"/>
            </a:lnSpc>
            <a:spcBef>
              <a:spcPct val="0"/>
            </a:spcBef>
            <a:spcAft>
              <a:spcPct val="35000"/>
            </a:spcAft>
          </a:pPr>
          <a:r>
            <a:rPr lang="en-US" altLang="ko-KR" sz="600" kern="1200" dirty="0" smtClean="0"/>
            <a:t>Longitudinal (z) mA modulation</a:t>
          </a:r>
          <a:endParaRPr lang="ko-KR" altLang="en-US" sz="600" kern="1200" dirty="0"/>
        </a:p>
      </dsp:txBody>
      <dsp:txXfrm>
        <a:off x="790673" y="97214"/>
        <a:ext cx="464826" cy="464826"/>
      </dsp:txXfrm>
    </dsp:sp>
    <dsp:sp modelId="{DF2A8BBB-52BF-44F1-A343-58EC6D1F9172}">
      <dsp:nvSpPr>
        <dsp:cNvPr id="0" name=""/>
        <dsp:cNvSpPr/>
      </dsp:nvSpPr>
      <dsp:spPr>
        <a:xfrm>
          <a:off x="832451" y="711688"/>
          <a:ext cx="381271" cy="381271"/>
        </a:xfrm>
        <a:prstGeom prst="mathPlus">
          <a:avLst/>
        </a:prstGeom>
        <a:gradFill rotWithShape="0">
          <a:gsLst>
            <a:gs pos="0">
              <a:schemeClr val="accent4">
                <a:shade val="90000"/>
                <a:hueOff val="0"/>
                <a:satOff val="0"/>
                <a:lumOff val="0"/>
                <a:alphaOff val="0"/>
                <a:shade val="70000"/>
                <a:satMod val="150000"/>
              </a:schemeClr>
            </a:gs>
            <a:gs pos="34000">
              <a:schemeClr val="accent4">
                <a:shade val="90000"/>
                <a:hueOff val="0"/>
                <a:satOff val="0"/>
                <a:lumOff val="0"/>
                <a:alphaOff val="0"/>
                <a:shade val="70000"/>
                <a:satMod val="140000"/>
              </a:schemeClr>
            </a:gs>
            <a:gs pos="70000">
              <a:schemeClr val="accent4">
                <a:shade val="90000"/>
                <a:hueOff val="0"/>
                <a:satOff val="0"/>
                <a:lumOff val="0"/>
                <a:alphaOff val="0"/>
                <a:tint val="100000"/>
                <a:shade val="90000"/>
                <a:satMod val="140000"/>
              </a:schemeClr>
            </a:gs>
            <a:gs pos="100000">
              <a:schemeClr val="accent4">
                <a:shade val="90000"/>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882988" y="857486"/>
        <a:ext cx="280197" cy="89675"/>
      </dsp:txXfrm>
    </dsp:sp>
    <dsp:sp modelId="{0BF7A9CD-D6AC-4389-9E9C-DB3267F86EB0}">
      <dsp:nvSpPr>
        <dsp:cNvPr id="0" name=""/>
        <dsp:cNvSpPr/>
      </dsp:nvSpPr>
      <dsp:spPr>
        <a:xfrm>
          <a:off x="694404" y="1146338"/>
          <a:ext cx="657364" cy="657364"/>
        </a:xfrm>
        <a:prstGeom prst="ellipse">
          <a:avLst/>
        </a:prstGeom>
        <a:gradFill rotWithShape="0">
          <a:gsLst>
            <a:gs pos="0">
              <a:schemeClr val="accent4">
                <a:alpha val="90000"/>
                <a:hueOff val="0"/>
                <a:satOff val="0"/>
                <a:lumOff val="0"/>
                <a:alphaOff val="-20000"/>
                <a:shade val="70000"/>
                <a:satMod val="150000"/>
              </a:schemeClr>
            </a:gs>
            <a:gs pos="34000">
              <a:schemeClr val="accent4">
                <a:alpha val="90000"/>
                <a:hueOff val="0"/>
                <a:satOff val="0"/>
                <a:lumOff val="0"/>
                <a:alphaOff val="-20000"/>
                <a:shade val="70000"/>
                <a:satMod val="140000"/>
              </a:schemeClr>
            </a:gs>
            <a:gs pos="70000">
              <a:schemeClr val="accent4">
                <a:alpha val="90000"/>
                <a:hueOff val="0"/>
                <a:satOff val="0"/>
                <a:lumOff val="0"/>
                <a:alphaOff val="-20000"/>
                <a:tint val="100000"/>
                <a:shade val="90000"/>
                <a:satMod val="140000"/>
              </a:schemeClr>
            </a:gs>
            <a:gs pos="100000">
              <a:schemeClr val="accent4">
                <a:alpha val="90000"/>
                <a:hueOff val="0"/>
                <a:satOff val="0"/>
                <a:lumOff val="0"/>
                <a:alphaOff val="-2000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latinLnBrk="1">
            <a:lnSpc>
              <a:spcPct val="90000"/>
            </a:lnSpc>
            <a:spcBef>
              <a:spcPct val="0"/>
            </a:spcBef>
            <a:spcAft>
              <a:spcPct val="35000"/>
            </a:spcAft>
          </a:pPr>
          <a:r>
            <a:rPr lang="en-US" altLang="ko-KR" sz="600" kern="1200" dirty="0" smtClean="0"/>
            <a:t>Angular (x,y) mA modulation</a:t>
          </a:r>
        </a:p>
      </dsp:txBody>
      <dsp:txXfrm>
        <a:off x="790673" y="1242607"/>
        <a:ext cx="464826" cy="464826"/>
      </dsp:txXfrm>
    </dsp:sp>
    <dsp:sp modelId="{73DDE327-12B8-43EF-91A0-3DB89BC5C5D4}">
      <dsp:nvSpPr>
        <dsp:cNvPr id="0" name=""/>
        <dsp:cNvSpPr/>
      </dsp:nvSpPr>
      <dsp:spPr>
        <a:xfrm>
          <a:off x="1450374" y="780054"/>
          <a:ext cx="209042" cy="244539"/>
        </a:xfrm>
        <a:prstGeom prst="rightArrow">
          <a:avLst>
            <a:gd name="adj1" fmla="val 60000"/>
            <a:gd name="adj2" fmla="val 50000"/>
          </a:avLst>
        </a:prstGeom>
        <a:gradFill rotWithShape="0">
          <a:gsLst>
            <a:gs pos="0">
              <a:schemeClr val="accent4">
                <a:shade val="90000"/>
                <a:hueOff val="-217566"/>
                <a:satOff val="-5929"/>
                <a:lumOff val="32051"/>
                <a:alphaOff val="0"/>
                <a:shade val="70000"/>
                <a:satMod val="150000"/>
              </a:schemeClr>
            </a:gs>
            <a:gs pos="34000">
              <a:schemeClr val="accent4">
                <a:shade val="90000"/>
                <a:hueOff val="-217566"/>
                <a:satOff val="-5929"/>
                <a:lumOff val="32051"/>
                <a:alphaOff val="0"/>
                <a:shade val="70000"/>
                <a:satMod val="140000"/>
              </a:schemeClr>
            </a:gs>
            <a:gs pos="70000">
              <a:schemeClr val="accent4">
                <a:shade val="90000"/>
                <a:hueOff val="-217566"/>
                <a:satOff val="-5929"/>
                <a:lumOff val="32051"/>
                <a:alphaOff val="0"/>
                <a:tint val="100000"/>
                <a:shade val="90000"/>
                <a:satMod val="140000"/>
              </a:schemeClr>
            </a:gs>
            <a:gs pos="100000">
              <a:schemeClr val="accent4">
                <a:shade val="90000"/>
                <a:hueOff val="-217566"/>
                <a:satOff val="-5929"/>
                <a:lumOff val="32051"/>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1450374" y="828962"/>
        <a:ext cx="146329" cy="146723"/>
      </dsp:txXfrm>
    </dsp:sp>
    <dsp:sp modelId="{8E043D30-5AF3-4B4D-806D-5C0E4668BE36}">
      <dsp:nvSpPr>
        <dsp:cNvPr id="0" name=""/>
        <dsp:cNvSpPr/>
      </dsp:nvSpPr>
      <dsp:spPr>
        <a:xfrm>
          <a:off x="1746188" y="244959"/>
          <a:ext cx="1314729" cy="1314729"/>
        </a:xfrm>
        <a:prstGeom prst="ellipse">
          <a:avLst/>
        </a:prstGeom>
        <a:gradFill rotWithShape="0">
          <a:gsLst>
            <a:gs pos="0">
              <a:schemeClr val="accent4">
                <a:alpha val="90000"/>
                <a:hueOff val="0"/>
                <a:satOff val="0"/>
                <a:lumOff val="0"/>
                <a:alphaOff val="-40000"/>
                <a:shade val="70000"/>
                <a:satMod val="150000"/>
              </a:schemeClr>
            </a:gs>
            <a:gs pos="34000">
              <a:schemeClr val="accent4">
                <a:alpha val="90000"/>
                <a:hueOff val="0"/>
                <a:satOff val="0"/>
                <a:lumOff val="0"/>
                <a:alphaOff val="-40000"/>
                <a:shade val="70000"/>
                <a:satMod val="140000"/>
              </a:schemeClr>
            </a:gs>
            <a:gs pos="70000">
              <a:schemeClr val="accent4">
                <a:alpha val="90000"/>
                <a:hueOff val="0"/>
                <a:satOff val="0"/>
                <a:lumOff val="0"/>
                <a:alphaOff val="-40000"/>
                <a:tint val="100000"/>
                <a:shade val="90000"/>
                <a:satMod val="140000"/>
              </a:schemeClr>
            </a:gs>
            <a:gs pos="100000">
              <a:schemeClr val="accent4">
                <a:alpha val="90000"/>
                <a:hueOff val="0"/>
                <a:satOff val="0"/>
                <a:lumOff val="0"/>
                <a:alphaOff val="-4000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latinLnBrk="1">
            <a:lnSpc>
              <a:spcPct val="90000"/>
            </a:lnSpc>
            <a:spcBef>
              <a:spcPct val="0"/>
            </a:spcBef>
            <a:spcAft>
              <a:spcPct val="35000"/>
            </a:spcAft>
          </a:pPr>
          <a:r>
            <a:rPr lang="en-US" altLang="ko-KR" sz="1300" kern="1200" dirty="0" smtClean="0"/>
            <a:t>Angular + Longitudinal mA modulation</a:t>
          </a:r>
          <a:endParaRPr lang="ko-KR" altLang="en-US" sz="1300" kern="1200" dirty="0"/>
        </a:p>
      </dsp:txBody>
      <dsp:txXfrm>
        <a:off x="1938726" y="437497"/>
        <a:ext cx="929653" cy="92965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3B0B4-82E9-4E77-BC8B-1B384AB8AE0B}" type="datetimeFigureOut">
              <a:rPr lang="ko-KR" altLang="en-US" smtClean="0"/>
              <a:t>2017-01-13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E7BB6-E9C0-42A1-8342-8C29B718A532}" type="slidenum">
              <a:rPr lang="ko-KR" altLang="en-US" smtClean="0"/>
              <a:t>‹#›</a:t>
            </a:fld>
            <a:endParaRPr lang="ko-KR" altLang="en-US"/>
          </a:p>
        </p:txBody>
      </p:sp>
    </p:spTree>
    <p:extLst>
      <p:ext uri="{BB962C8B-B14F-4D97-AF65-F5344CB8AC3E}">
        <p14:creationId xmlns:p14="http://schemas.microsoft.com/office/powerpoint/2010/main" val="11803209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a:t>
            </a:fld>
            <a:endParaRPr lang="ko-KR" altLang="en-US"/>
          </a:p>
        </p:txBody>
      </p:sp>
    </p:spTree>
    <p:extLst>
      <p:ext uri="{BB962C8B-B14F-4D97-AF65-F5344CB8AC3E}">
        <p14:creationId xmlns:p14="http://schemas.microsoft.com/office/powerpoint/2010/main" val="1030560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In this time, I will focused</a:t>
            </a:r>
            <a:r>
              <a:rPr lang="en-US" altLang="ko-KR" baseline="0" dirty="0" smtClean="0"/>
              <a:t> on how can we reduce radiation dose during CT scan. Because CT is responsible for most of the recent increase of medical radiation exposure.</a:t>
            </a:r>
            <a:endParaRPr lang="en-US" altLang="ko-KR" dirty="0" smtClean="0"/>
          </a:p>
          <a:p>
            <a:r>
              <a:rPr lang="en-US" altLang="ko-KR" dirty="0" smtClean="0"/>
              <a:t>There are several controllable</a:t>
            </a:r>
            <a:r>
              <a:rPr lang="en-US" altLang="ko-KR" baseline="0" dirty="0" smtClean="0"/>
              <a:t> parameters that contribute to radiation dose during CT scan.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We can reduce radiation dose by increasing</a:t>
            </a:r>
            <a:r>
              <a:rPr lang="en-US" altLang="ko-KR" baseline="0" dirty="0" smtClean="0"/>
              <a:t> helical pitch or decreasing rotation time, but these parameters </a:t>
            </a:r>
            <a:r>
              <a:rPr lang="en-US" altLang="ko-KR" dirty="0" smtClean="0"/>
              <a:t>are usually determined at the time of protocol design and</a:t>
            </a:r>
            <a:r>
              <a:rPr lang="en-US" altLang="ko-KR" baseline="0" dirty="0" smtClean="0"/>
              <a:t> can not be adjusted to each patient.</a:t>
            </a:r>
          </a:p>
          <a:p>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12</a:t>
            </a:fld>
            <a:endParaRPr lang="ko-KR" altLang="en-US"/>
          </a:p>
        </p:txBody>
      </p:sp>
    </p:spTree>
    <p:extLst>
      <p:ext uri="{BB962C8B-B14F-4D97-AF65-F5344CB8AC3E}">
        <p14:creationId xmlns:p14="http://schemas.microsoft.com/office/powerpoint/2010/main" val="231127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Whereas, tube current and tube voltage can be adjusted to each patients or even to scanned</a:t>
            </a:r>
            <a:r>
              <a:rPr lang="en-US" altLang="ko-KR" baseline="0" dirty="0" smtClean="0"/>
              <a:t> body parts</a:t>
            </a:r>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13</a:t>
            </a:fld>
            <a:endParaRPr lang="ko-KR" altLang="en-US"/>
          </a:p>
        </p:txBody>
      </p:sp>
    </p:spTree>
    <p:extLst>
      <p:ext uri="{BB962C8B-B14F-4D97-AF65-F5344CB8AC3E}">
        <p14:creationId xmlns:p14="http://schemas.microsoft.com/office/powerpoint/2010/main" val="1162407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Rradiation dose increases as increasing both tube current and tube voltage.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But the relationship between them is different: linear relationship for tube current; and nonlinear relationship for tube voltage</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Changing tube current is technically easier than changing tube voltage, hence automatic tube current modulation technique has been firstly developed and applied.</a:t>
            </a:r>
          </a:p>
          <a:p>
            <a:endParaRPr lang="ko-KR" altLang="en-US"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14</a:t>
            </a:fld>
            <a:endParaRPr lang="ko-KR" altLang="en-US"/>
          </a:p>
        </p:txBody>
      </p:sp>
    </p:spTree>
    <p:extLst>
      <p:ext uri="{BB962C8B-B14F-4D97-AF65-F5344CB8AC3E}">
        <p14:creationId xmlns:p14="http://schemas.microsoft.com/office/powerpoint/2010/main" val="874396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I believe</a:t>
            </a:r>
            <a:r>
              <a:rPr lang="en-US" altLang="ko-KR" baseline="0" dirty="0" smtClean="0"/>
              <a:t> that most of you already know about AEC. In summary, AEC is adjusting tube current according to the patient’s attenuation for minimizing radiation exposure without deteriorating image quality.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Recently the simultaneous combination of angular and longitudinal tube current modulation involves variation of the tube current both during gantry rotation and along the z axis of the patients.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Most of the major vendors have already commercialized AEC with various names and through AEC, 20-40% of radiation dose can be reduced.</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15</a:t>
            </a:fld>
            <a:endParaRPr lang="ko-KR" altLang="en-US"/>
          </a:p>
        </p:txBody>
      </p:sp>
    </p:spTree>
    <p:extLst>
      <p:ext uri="{BB962C8B-B14F-4D97-AF65-F5344CB8AC3E}">
        <p14:creationId xmlns:p14="http://schemas.microsoft.com/office/powerpoint/2010/main" val="2841940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We can also reduce</a:t>
            </a:r>
            <a:r>
              <a:rPr lang="en-US" altLang="ko-KR" baseline="0" dirty="0" smtClean="0"/>
              <a:t> radiation dose by adjusting tube voltage based on patient’s size.</a:t>
            </a: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However, adjusting</a:t>
            </a:r>
            <a:r>
              <a:rPr lang="en-US" altLang="ko-KR" baseline="0" dirty="0" smtClean="0"/>
              <a:t> tube voltage is more complicated than that of tube current because t</a:t>
            </a:r>
            <a:r>
              <a:rPr lang="en-US" altLang="ko-KR" dirty="0" smtClean="0"/>
              <a:t>he relationship between tube current, tube voltage and image quality (CNR) in CT is an intricate.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Hence manual determination of these</a:t>
            </a:r>
            <a:r>
              <a:rPr lang="en-US" altLang="ko-KR" baseline="0" dirty="0" smtClean="0"/>
              <a:t> parameters to each patient is time consuming and practically impossible.</a:t>
            </a:r>
            <a:endParaRPr lang="en-US" altLang="ko-KR" dirty="0" smtClean="0"/>
          </a:p>
          <a:p>
            <a:r>
              <a:rPr lang="en-US" altLang="ko-KR" dirty="0" smtClean="0"/>
              <a:t>To overcome these challenges,</a:t>
            </a:r>
            <a:r>
              <a:rPr lang="en-US" altLang="ko-KR" baseline="0" dirty="0" smtClean="0"/>
              <a:t> major vendors have developed the software which automatically or semi-autometically selects or recommends the optimal tube voltage and corresponding tube current to each patients</a:t>
            </a:r>
          </a:p>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By this software, we can </a:t>
            </a:r>
            <a:r>
              <a:rPr lang="en-US" altLang="ko-KR" dirty="0" smtClean="0"/>
              <a:t>maintain a specific image quality while minimizing dose</a:t>
            </a:r>
            <a:endParaRPr lang="ko-KR" altLang="en-US" smtClean="0"/>
          </a:p>
          <a:p>
            <a:endParaRPr lang="en-US" altLang="ko-KR" dirty="0" smtClean="0"/>
          </a:p>
          <a:p>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16</a:t>
            </a:fld>
            <a:endParaRPr lang="ko-KR" altLang="en-US" dirty="0"/>
          </a:p>
        </p:txBody>
      </p:sp>
    </p:spTree>
    <p:extLst>
      <p:ext uri="{BB962C8B-B14F-4D97-AF65-F5344CB8AC3E}">
        <p14:creationId xmlns:p14="http://schemas.microsoft.com/office/powerpoint/2010/main" val="1974557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 drawback of low kVp protocol is an increase of image noise because of the higher</a:t>
            </a:r>
            <a:r>
              <a:rPr lang="en-US" altLang="ko-KR" baseline="0" dirty="0" smtClean="0"/>
              <a:t> absorption of low-energy photons by the patients. Hence increasing mAs is inevitable to maintain same image noise corresponding to that of standard kVp image.</a:t>
            </a:r>
            <a:endParaRPr lang="en-US" altLang="ko-KR" dirty="0" smtClean="0"/>
          </a:p>
          <a:p>
            <a:endParaRPr lang="en-US" altLang="ko-KR" dirty="0" smtClean="0"/>
          </a:p>
          <a:p>
            <a:r>
              <a:rPr lang="en-US" altLang="ko-KR" baseline="0" dirty="0" smtClean="0"/>
              <a:t>However, it is clinically undesirable to maintain constant image noise in low kVp image compared to that of standard kVp image, because our goal, i.e.(that is) radiation dose reduction may not be accomplished.</a:t>
            </a:r>
          </a:p>
          <a:p>
            <a:r>
              <a:rPr lang="en-US" altLang="ko-KR" baseline="0" dirty="0" smtClean="0"/>
              <a:t>In obese patient, it is also not technically feasible because CT systems cannot achieve such extremely high mAs.</a:t>
            </a:r>
          </a:p>
          <a:p>
            <a:endParaRPr lang="en-US" altLang="ko-KR" baseline="0" dirty="0" smtClean="0"/>
          </a:p>
          <a:p>
            <a:r>
              <a:rPr lang="en-US" altLang="ko-KR" baseline="0" dirty="0" smtClean="0"/>
              <a:t>In this situation, we can choose one of two options. First, endure image noise or second, use iterative reconstruction to reduce image noise.</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17</a:t>
            </a:fld>
            <a:endParaRPr lang="ko-KR" altLang="en-US"/>
          </a:p>
        </p:txBody>
      </p:sp>
    </p:spTree>
    <p:extLst>
      <p:ext uri="{BB962C8B-B14F-4D97-AF65-F5344CB8AC3E}">
        <p14:creationId xmlns:p14="http://schemas.microsoft.com/office/powerpoint/2010/main" val="37289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The concept of iterative reconstruction was introduced</a:t>
            </a:r>
            <a:r>
              <a:rPr lang="en-US" altLang="ko-KR" baseline="0" dirty="0" smtClean="0"/>
              <a:t> prior to FBP. But, due to the limited computation power and robustness of FBP, it had not been widely used. However, in the era of radiation dose reduction together with the recent improvement of computation power, various IR techniques have been available in commercialized CT. </a:t>
            </a:r>
            <a:endParaRPr lang="en-US" altLang="ko-KR" dirty="0" smtClean="0"/>
          </a:p>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dirty="0" smtClean="0"/>
              <a:t>Although the exact mechanisms of commercialized IR algorithms are not available,</a:t>
            </a:r>
            <a:r>
              <a:rPr lang="en-US" altLang="ko-KR" baseline="0" dirty="0" smtClean="0"/>
              <a:t> the basic mechanism of IR is as follows: </a:t>
            </a:r>
          </a:p>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Firstly images are reconstructed from projection data, and then projection data are generated from images by forward projection, and this estimated projections are compared with the actual measured projections acquired by the CT. This comparison is then used to update the original estimate. This process is repeated until the specific goal i.e. certain image quality is achieved.</a:t>
            </a:r>
          </a:p>
          <a:p>
            <a:pPr marL="0" marR="0" lvl="1" indent="0" algn="l" defTabSz="914400" rtl="0" eaLnBrk="1" fontAlgn="auto" latinLnBrk="1" hangingPunct="1">
              <a:lnSpc>
                <a:spcPct val="100000"/>
              </a:lnSpc>
              <a:spcBef>
                <a:spcPts val="0"/>
              </a:spcBef>
              <a:spcAft>
                <a:spcPts val="0"/>
              </a:spcAft>
              <a:buClrTx/>
              <a:buSzTx/>
              <a:buFontTx/>
              <a:buNone/>
              <a:tabLst/>
              <a:defRPr/>
            </a:pPr>
            <a:endParaRPr lang="en-US" altLang="ko-KR" baseline="0" dirty="0" smtClean="0"/>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18</a:t>
            </a:fld>
            <a:endParaRPr lang="ko-KR" altLang="en-US"/>
          </a:p>
        </p:txBody>
      </p:sp>
    </p:spTree>
    <p:extLst>
      <p:ext uri="{BB962C8B-B14F-4D97-AF65-F5344CB8AC3E}">
        <p14:creationId xmlns:p14="http://schemas.microsoft.com/office/powerpoint/2010/main" val="216437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IR</a:t>
            </a:r>
            <a:r>
              <a:rPr lang="en-US" altLang="ko-KR" baseline="0" dirty="0" smtClean="0"/>
              <a:t> technique can be classified into two categories based on presence or absence of back projection blending</a:t>
            </a:r>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19</a:t>
            </a:fld>
            <a:endParaRPr lang="ko-KR" altLang="en-US" dirty="0"/>
          </a:p>
        </p:txBody>
      </p:sp>
    </p:spTree>
    <p:extLst>
      <p:ext uri="{BB962C8B-B14F-4D97-AF65-F5344CB8AC3E}">
        <p14:creationId xmlns:p14="http://schemas.microsoft.com/office/powerpoint/2010/main" val="273490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IR can also be categorized based on the domain space of iterative loop.</a:t>
            </a:r>
            <a:endParaRPr lang="en-US" altLang="ko-KR" dirty="0" smtClean="0"/>
          </a:p>
          <a:p>
            <a:r>
              <a:rPr lang="en-US" altLang="ko-KR" baseline="0" dirty="0" smtClean="0"/>
              <a:t>Iterative reconstruction can be perform in image domain alone such as IRIS or projection domain alone such as Veo or in both domains such as ASiR, idose, safire. Anyhow, each iteration updates the image into a less noisy image, leading to an optimized final image.</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20</a:t>
            </a:fld>
            <a:endParaRPr lang="ko-KR" altLang="en-US"/>
          </a:p>
        </p:txBody>
      </p:sp>
    </p:spTree>
    <p:extLst>
      <p:ext uri="{BB962C8B-B14F-4D97-AF65-F5344CB8AC3E}">
        <p14:creationId xmlns:p14="http://schemas.microsoft.com/office/powerpoint/2010/main" val="2795114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However, there are several disadvantages</a:t>
            </a:r>
            <a:r>
              <a:rPr lang="en-US" altLang="ko-KR" baseline="0" dirty="0" smtClean="0"/>
              <a:t> of IR compared to FBP.</a:t>
            </a:r>
          </a:p>
          <a:p>
            <a:endParaRPr lang="en-US" altLang="ko-KR" baseline="0" dirty="0" smtClean="0"/>
          </a:p>
          <a:p>
            <a:r>
              <a:rPr lang="en-US" altLang="ko-KR" dirty="0" smtClean="0"/>
              <a:t>Most of the IR</a:t>
            </a:r>
            <a:r>
              <a:rPr lang="en-US" altLang="ko-KR" baseline="0" dirty="0" smtClean="0"/>
              <a:t> techniques need slightly longer reconstruction time compared to FBP</a:t>
            </a:r>
          </a:p>
          <a:p>
            <a:endParaRPr lang="en-US" altLang="ko-KR" baseline="0" dirty="0" smtClean="0"/>
          </a:p>
          <a:p>
            <a:r>
              <a:rPr lang="en-US" altLang="ko-KR" baseline="0" dirty="0" smtClean="0"/>
              <a:t>Another disadvantage is blotch, pixelated appearance of images</a:t>
            </a:r>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21</a:t>
            </a:fld>
            <a:endParaRPr lang="ko-KR" altLang="en-US"/>
          </a:p>
        </p:txBody>
      </p:sp>
    </p:spTree>
    <p:extLst>
      <p:ext uri="{BB962C8B-B14F-4D97-AF65-F5344CB8AC3E}">
        <p14:creationId xmlns:p14="http://schemas.microsoft.com/office/powerpoint/2010/main" val="112413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Today, I would</a:t>
            </a:r>
            <a:r>
              <a:rPr lang="en-US" altLang="ko-KR" baseline="0" dirty="0" smtClean="0"/>
              <a:t> like to talk about the radiation dose and contrast media reduction during CT.</a:t>
            </a:r>
            <a:endParaRPr lang="ko-KR" altLang="en-US"/>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a:t>
            </a:fld>
            <a:endParaRPr lang="ko-KR" altLang="en-US" dirty="0"/>
          </a:p>
        </p:txBody>
      </p:sp>
    </p:spTree>
    <p:extLst>
      <p:ext uri="{BB962C8B-B14F-4D97-AF65-F5344CB8AC3E}">
        <p14:creationId xmlns:p14="http://schemas.microsoft.com/office/powerpoint/2010/main" val="911394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However, there are several disadvantages</a:t>
            </a:r>
            <a:r>
              <a:rPr lang="en-US" altLang="ko-KR" baseline="0" dirty="0" smtClean="0"/>
              <a:t> of IR compared to FBP.</a:t>
            </a:r>
          </a:p>
          <a:p>
            <a:endParaRPr lang="en-US" altLang="ko-KR" baseline="0" dirty="0" smtClean="0"/>
          </a:p>
          <a:p>
            <a:r>
              <a:rPr lang="en-US" altLang="ko-KR" dirty="0" smtClean="0"/>
              <a:t>Most of the IR</a:t>
            </a:r>
            <a:r>
              <a:rPr lang="en-US" altLang="ko-KR" baseline="0" dirty="0" smtClean="0"/>
              <a:t> techniques need slightly longer reconstruction time compared to FBP</a:t>
            </a:r>
          </a:p>
          <a:p>
            <a:endParaRPr lang="en-US" altLang="ko-KR" baseline="0" dirty="0" smtClean="0"/>
          </a:p>
          <a:p>
            <a:r>
              <a:rPr lang="en-US" altLang="ko-KR" baseline="0" dirty="0" smtClean="0"/>
              <a:t>Another disadvantage is blotch, pixelated appearance of images</a:t>
            </a:r>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22</a:t>
            </a:fld>
            <a:endParaRPr lang="ko-KR" altLang="en-US"/>
          </a:p>
        </p:txBody>
      </p:sp>
    </p:spTree>
    <p:extLst>
      <p:ext uri="{BB962C8B-B14F-4D97-AF65-F5344CB8AC3E}">
        <p14:creationId xmlns:p14="http://schemas.microsoft.com/office/powerpoint/2010/main" val="1124137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As you can see in this figures,</a:t>
            </a:r>
            <a:r>
              <a:rPr lang="en-US" altLang="ko-KR" baseline="0" dirty="0" smtClean="0"/>
              <a:t> after applying IR, general image noise decreases, but, there is also some artificial blotchy appearance of image. Moreover, this image appearance is usually pronounced at higher levels of IR algorithms, resulting in potentially precluding exploitation of the full potential of IR for reducing the radiation dose of CT examinations.</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23</a:t>
            </a:fld>
            <a:endParaRPr lang="ko-KR" altLang="en-US" dirty="0"/>
          </a:p>
        </p:txBody>
      </p:sp>
    </p:spTree>
    <p:extLst>
      <p:ext uri="{BB962C8B-B14F-4D97-AF65-F5344CB8AC3E}">
        <p14:creationId xmlns:p14="http://schemas.microsoft.com/office/powerpoint/2010/main" val="2282980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We</a:t>
            </a:r>
            <a:r>
              <a:rPr lang="en-US" altLang="ko-KR" baseline="0" dirty="0" smtClean="0"/>
              <a:t> analyzed image texture after applying IR by using </a:t>
            </a:r>
            <a:r>
              <a:rPr lang="en-US" altLang="ko-KR" dirty="0" smtClean="0"/>
              <a:t>grey-level co-occurrence matrices (GLCM) method,</a:t>
            </a:r>
            <a:r>
              <a:rPr lang="en-US" altLang="ko-KR" baseline="0" dirty="0" smtClean="0"/>
              <a:t> which calculate f</a:t>
            </a:r>
            <a:r>
              <a:rPr lang="en-US" altLang="ko-KR" dirty="0" smtClean="0"/>
              <a:t>ive parameters that are related to image texture.</a:t>
            </a:r>
          </a:p>
          <a:p>
            <a:r>
              <a:rPr lang="en-US" altLang="ko-KR" dirty="0" smtClean="0"/>
              <a:t>And we found that images</a:t>
            </a:r>
            <a:r>
              <a:rPr lang="en-US" altLang="ko-KR" baseline="0" dirty="0" smtClean="0"/>
              <a:t> with </a:t>
            </a:r>
            <a:r>
              <a:rPr lang="en-US" altLang="ko-KR" dirty="0" smtClean="0"/>
              <a:t>40% ASIR from 40% radiation reduction CT  (from 250 mAs to 150 mAs) is similar</a:t>
            </a:r>
            <a:r>
              <a:rPr lang="en-US" altLang="ko-KR" baseline="0" dirty="0" smtClean="0"/>
              <a:t> image texture compared to full dose FBP image</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24</a:t>
            </a:fld>
            <a:endParaRPr lang="ko-KR" altLang="en-US" dirty="0"/>
          </a:p>
        </p:txBody>
      </p:sp>
    </p:spTree>
    <p:extLst>
      <p:ext uri="{BB962C8B-B14F-4D97-AF65-F5344CB8AC3E}">
        <p14:creationId xmlns:p14="http://schemas.microsoft.com/office/powerpoint/2010/main" val="3878839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Another drawbacks of IR is a decrease of low contrast resolution in strong IR setting. Although IR techniques allow substantial noise reduction while maintaining high-contrast spatial resolution, low contrast can be degraded by IR.</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25</a:t>
            </a:fld>
            <a:endParaRPr lang="ko-KR" altLang="en-US"/>
          </a:p>
        </p:txBody>
      </p:sp>
    </p:spTree>
    <p:extLst>
      <p:ext uri="{BB962C8B-B14F-4D97-AF65-F5344CB8AC3E}">
        <p14:creationId xmlns:p14="http://schemas.microsoft.com/office/powerpoint/2010/main" val="2616683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Furthermore, in this phantom study</a:t>
            </a:r>
            <a:r>
              <a:rPr lang="en-US" altLang="ko-KR" baseline="0" dirty="0" smtClean="0"/>
              <a:t>, </a:t>
            </a:r>
            <a:r>
              <a:rPr lang="en-US" altLang="ko-KR" dirty="0" smtClean="0"/>
              <a:t>Radiation dose reductions of 25%–50% with IR reduce the LCR relative to that achieved by using the full dose and FBP.</a:t>
            </a:r>
            <a:endParaRPr lang="ko-KR" altLang="en-US"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26</a:t>
            </a:fld>
            <a:endParaRPr lang="ko-KR" altLang="en-US"/>
          </a:p>
        </p:txBody>
      </p:sp>
    </p:spTree>
    <p:extLst>
      <p:ext uri="{BB962C8B-B14F-4D97-AF65-F5344CB8AC3E}">
        <p14:creationId xmlns:p14="http://schemas.microsoft.com/office/powerpoint/2010/main" val="413671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Based on these results, we can assume that </a:t>
            </a:r>
            <a:r>
              <a:rPr lang="en-US" altLang="ko-KR" dirty="0" smtClean="0"/>
              <a:t>IR algorithm can not preserve the low-contrast detectability in CT scan which is obtained below the certain radiation level.</a:t>
            </a:r>
          </a:p>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t>Hence it is reasonable to apply medium degree of IR with less than 50% dose reduction for abdominal CT protocol. </a:t>
            </a:r>
          </a:p>
          <a:p>
            <a:pPr marL="0" marR="0" lvl="2"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27</a:t>
            </a:fld>
            <a:endParaRPr lang="ko-KR" altLang="en-US"/>
          </a:p>
        </p:txBody>
      </p:sp>
    </p:spTree>
    <p:extLst>
      <p:ext uri="{BB962C8B-B14F-4D97-AF65-F5344CB8AC3E}">
        <p14:creationId xmlns:p14="http://schemas.microsoft.com/office/powerpoint/2010/main" val="34343120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And as you can see in this table, most of the studies adopted medium degree of IR with less than 50% dose reduction. </a:t>
            </a:r>
          </a:p>
          <a:p>
            <a:r>
              <a:rPr lang="en-US" altLang="ko-KR" baseline="0" dirty="0" smtClean="0"/>
              <a:t>In studies which reduce radiation dose more than 60%, low contrast resolution can not be preserved even after applying full IR technique, MBIR or </a:t>
            </a:r>
            <a:r>
              <a:rPr lang="en-US" altLang="ko-KR" baseline="0" dirty="0" err="1" smtClean="0"/>
              <a:t>iMR</a:t>
            </a:r>
            <a:endParaRPr lang="en-US" altLang="ko-KR" baseline="0" dirty="0" smtClean="0"/>
          </a:p>
          <a:p>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28</a:t>
            </a:fld>
            <a:endParaRPr lang="ko-KR" altLang="en-US"/>
          </a:p>
        </p:txBody>
      </p:sp>
    </p:spTree>
    <p:extLst>
      <p:ext uri="{BB962C8B-B14F-4D97-AF65-F5344CB8AC3E}">
        <p14:creationId xmlns:p14="http://schemas.microsoft.com/office/powerpoint/2010/main" val="364190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Now</a:t>
            </a:r>
            <a:r>
              <a:rPr lang="en-US" altLang="ko-KR" baseline="0" dirty="0" smtClean="0"/>
              <a:t> I will move on to the last topic ‘double dose reduction.’</a:t>
            </a:r>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29</a:t>
            </a:fld>
            <a:endParaRPr lang="ko-KR" altLang="en-US" dirty="0"/>
          </a:p>
        </p:txBody>
      </p:sp>
    </p:spTree>
    <p:extLst>
      <p:ext uri="{BB962C8B-B14F-4D97-AF65-F5344CB8AC3E}">
        <p14:creationId xmlns:p14="http://schemas.microsoft.com/office/powerpoint/2010/main" val="316889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Double dose reduction describe </a:t>
            </a:r>
            <a:r>
              <a:rPr lang="en-US" altLang="ko-KR" dirty="0" smtClean="0"/>
              <a:t>scanning protocol to reduce both radiation dose and CM dose by lowering tube voltage.</a:t>
            </a:r>
          </a:p>
          <a:p>
            <a:endParaRPr lang="en-US" altLang="ko-KR" baseline="0" dirty="0" smtClean="0"/>
          </a:p>
          <a:p>
            <a:r>
              <a:rPr lang="en-US" altLang="ko-KR" dirty="0" smtClean="0"/>
              <a:t>As mentioned</a:t>
            </a:r>
            <a:r>
              <a:rPr lang="en-US" altLang="ko-KR" baseline="0" dirty="0" smtClean="0"/>
              <a:t> before, radiation dose can be reduced by decreasing tube voltage. Another advantage of low kVp protocol is that attenuation value of iodine increases.</a:t>
            </a:r>
          </a:p>
          <a:p>
            <a:r>
              <a:rPr lang="en-US" altLang="ko-KR" dirty="0" smtClean="0"/>
              <a:t>As tube voltage decreases, it becomes closer to the k-edge of iodine and the photoelectric absorption of iodine increases, resulting in increased Hounsfield Units (HU) of iodine on CT</a:t>
            </a:r>
            <a:endParaRPr lang="ko-KR" altLang="en-US"/>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30</a:t>
            </a:fld>
            <a:endParaRPr lang="ko-KR" altLang="en-US" dirty="0"/>
          </a:p>
        </p:txBody>
      </p:sp>
    </p:spTree>
    <p:extLst>
      <p:ext uri="{BB962C8B-B14F-4D97-AF65-F5344CB8AC3E}">
        <p14:creationId xmlns:p14="http://schemas.microsoft.com/office/powerpoint/2010/main" val="1849883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b="0" dirty="0" smtClean="0"/>
              <a:t>Which</a:t>
            </a:r>
            <a:r>
              <a:rPr lang="en-US" altLang="ko-KR" b="0" baseline="0" dirty="0" smtClean="0"/>
              <a:t> means that </a:t>
            </a:r>
            <a:r>
              <a:rPr lang="en-US" altLang="ko-KR" b="0" dirty="0" smtClean="0"/>
              <a:t> with the low tube voltage, iodine manifests with higher HU values than it does with the standard CT technique, even with the same CM dose,</a:t>
            </a:r>
            <a:r>
              <a:rPr lang="en-US" altLang="ko-KR" b="0" baseline="0" dirty="0" smtClean="0"/>
              <a:t> resulting in increasing </a:t>
            </a:r>
            <a:r>
              <a:rPr lang="en-US" altLang="ko-KR" sz="2000" dirty="0" smtClean="0"/>
              <a:t>conspicuity of hyper- and hypo-vascular structure or lesions</a:t>
            </a:r>
          </a:p>
          <a:p>
            <a:endParaRPr lang="ko-KR" altLang="en-US" b="0"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31</a:t>
            </a:fld>
            <a:endParaRPr lang="ko-KR" altLang="en-US" dirty="0"/>
          </a:p>
        </p:txBody>
      </p:sp>
    </p:spTree>
    <p:extLst>
      <p:ext uri="{BB962C8B-B14F-4D97-AF65-F5344CB8AC3E}">
        <p14:creationId xmlns:p14="http://schemas.microsoft.com/office/powerpoint/2010/main" val="2213436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 will</a:t>
            </a:r>
            <a:r>
              <a:rPr lang="ko-KR" altLang="en-US" baseline="0" smtClean="0"/>
              <a:t> </a:t>
            </a:r>
            <a:r>
              <a:rPr lang="en-US" altLang="ko-KR" baseline="0" dirty="0" smtClean="0"/>
              <a:t>start</a:t>
            </a:r>
            <a:r>
              <a:rPr lang="ko-KR" altLang="en-US" baseline="0" smtClean="0"/>
              <a:t> </a:t>
            </a:r>
            <a:r>
              <a:rPr lang="en-US" altLang="ko-KR" baseline="0" dirty="0" smtClean="0"/>
              <a:t>with the reason why we should reduce radiation dose.</a:t>
            </a:r>
            <a:endParaRPr lang="ko-KR" altLang="en-US"/>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3</a:t>
            </a:fld>
            <a:endParaRPr lang="ko-KR" altLang="en-US" dirty="0"/>
          </a:p>
        </p:txBody>
      </p:sp>
    </p:spTree>
    <p:extLst>
      <p:ext uri="{BB962C8B-B14F-4D97-AF65-F5344CB8AC3E}">
        <p14:creationId xmlns:p14="http://schemas.microsoft.com/office/powerpoint/2010/main" val="119793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Contrast</a:t>
            </a:r>
            <a:r>
              <a:rPr lang="en-US" altLang="ko-KR" baseline="0" dirty="0" smtClean="0"/>
              <a:t> media is double-edged sward. It is essential for the diagnosis, but CIN can be occurred due to CM.</a:t>
            </a: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CIN not</a:t>
            </a:r>
            <a:r>
              <a:rPr lang="en-US" altLang="ko-KR" baseline="0" dirty="0" smtClean="0"/>
              <a:t> only increases short term in hospital mortality/morbidity, but also is predisposing factor for long-term loss of kidney function. And incidence of CIN increases as increasing CM dose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Furthermore, according to previous study, iodinated contrast media also amplify DNA radiation damage during CT.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Hence we can say that reducing CM dose is clinically important</a:t>
            </a:r>
            <a:endParaRPr lang="en-US" altLang="ko-KR" dirty="0" smtClean="0"/>
          </a:p>
          <a:p>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32</a:t>
            </a:fld>
            <a:endParaRPr lang="ko-KR" altLang="en-US" dirty="0"/>
          </a:p>
        </p:txBody>
      </p:sp>
    </p:spTree>
    <p:extLst>
      <p:ext uri="{BB962C8B-B14F-4D97-AF65-F5344CB8AC3E}">
        <p14:creationId xmlns:p14="http://schemas.microsoft.com/office/powerpoint/2010/main" val="3485363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Instead of increasing conspicuity of focal lesions, increased</a:t>
            </a:r>
            <a:r>
              <a:rPr lang="en-US" altLang="ko-KR" baseline="0" dirty="0" smtClean="0"/>
              <a:t> attenuation coefficient of iodine in lower kVp image can be used to decrease dose of contrast media with preservation of CNR of focal lesions.</a:t>
            </a:r>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33</a:t>
            </a:fld>
            <a:endParaRPr lang="ko-KR" altLang="en-US" dirty="0"/>
          </a:p>
        </p:txBody>
      </p:sp>
    </p:spTree>
    <p:extLst>
      <p:ext uri="{BB962C8B-B14F-4D97-AF65-F5344CB8AC3E}">
        <p14:creationId xmlns:p14="http://schemas.microsoft.com/office/powerpoint/2010/main" val="2702892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This table summarize representative studies of double</a:t>
            </a:r>
            <a:r>
              <a:rPr lang="en-US" altLang="ko-KR" baseline="0" dirty="0" smtClean="0"/>
              <a:t> dose reduction in liver application.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With 80 or 100 kVp, 13-50% radiation dose reduction and 20-40% CM dose reduction had been achieved.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As you can see, all of the studies adapted fixed injection duration, mostly 30 seconds and applied IR to reduce image noise.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One thing we should concern is that officially or unofficially all of the studies included not obese patients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smtClean="0"/>
              <a:t>This is because b</a:t>
            </a:r>
            <a:r>
              <a:rPr lang="en-US" altLang="ko-KR" dirty="0" smtClean="0"/>
              <a:t>ody weight is important factor known to impact the clinical application of the low tube voltage protocol.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Previous study indicated that the patients weighing more than 70kg should be scanned according to the standard 120 kVp protocol to maintain image quality</a:t>
            </a:r>
            <a:endParaRPr lang="ko-KR" altLang="en-US" smtClean="0"/>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And the protocol involving an 80 kVp is feasible and reliable only in lean patients. </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35</a:t>
            </a:fld>
            <a:endParaRPr lang="ko-KR" altLang="en-US" dirty="0"/>
          </a:p>
        </p:txBody>
      </p:sp>
    </p:spTree>
    <p:extLst>
      <p:ext uri="{BB962C8B-B14F-4D97-AF65-F5344CB8AC3E}">
        <p14:creationId xmlns:p14="http://schemas.microsoft.com/office/powerpoint/2010/main" val="2295393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smtClean="0"/>
              <a:t>I’ will</a:t>
            </a:r>
            <a:r>
              <a:rPr lang="ko-KR" altLang="en-US" baseline="0" smtClean="0"/>
              <a:t> </a:t>
            </a:r>
            <a:r>
              <a:rPr lang="en-US" altLang="ko-KR" baseline="0" dirty="0" smtClean="0"/>
              <a:t>start</a:t>
            </a:r>
            <a:r>
              <a:rPr lang="ko-KR" altLang="en-US" baseline="0" smtClean="0"/>
              <a:t> </a:t>
            </a:r>
            <a:r>
              <a:rPr lang="en-US" altLang="ko-KR" baseline="0" dirty="0" smtClean="0"/>
              <a:t>with the reason why we should reduce radiation dose.</a:t>
            </a:r>
            <a:endParaRPr lang="ko-KR" altLang="en-US"/>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6</a:t>
            </a:fld>
            <a:endParaRPr lang="ko-KR" altLang="en-US" dirty="0"/>
          </a:p>
        </p:txBody>
      </p:sp>
    </p:spTree>
    <p:extLst>
      <p:ext uri="{BB962C8B-B14F-4D97-AF65-F5344CB8AC3E}">
        <p14:creationId xmlns:p14="http://schemas.microsoft.com/office/powerpoint/2010/main" val="317584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When cells are exposed to ionizing radiation, damage such</a:t>
            </a:r>
            <a:r>
              <a:rPr lang="en-US" altLang="ko-KR" baseline="0" dirty="0" smtClean="0"/>
              <a:t> as breaking sugar phosphate backbones or base pairs of the DNA </a:t>
            </a:r>
            <a:r>
              <a:rPr lang="en-US" altLang="ko-KR" dirty="0" smtClean="0"/>
              <a:t>can occur either by direct or indirect action. </a:t>
            </a:r>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7</a:t>
            </a:fld>
            <a:endParaRPr lang="ko-KR" altLang="en-US" dirty="0"/>
          </a:p>
        </p:txBody>
      </p:sp>
    </p:spTree>
    <p:extLst>
      <p:ext uri="{BB962C8B-B14F-4D97-AF65-F5344CB8AC3E}">
        <p14:creationId xmlns:p14="http://schemas.microsoft.com/office/powerpoint/2010/main" val="260394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According to previous studies</a:t>
            </a:r>
            <a:r>
              <a:rPr lang="en-US" altLang="ko-KR" baseline="0" dirty="0" smtClean="0"/>
              <a:t> which quantitatively evaluate leukocyte DNA damage after CT, DNA damage showed peak value just after radiation exposure and there was linear relationship between exposed radiation dose and DNA damage. But, the number of DNA damage decreased as time passed and close to zero after 20 hours.</a:t>
            </a:r>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8</a:t>
            </a:fld>
            <a:endParaRPr lang="ko-KR" altLang="en-US" dirty="0"/>
          </a:p>
        </p:txBody>
      </p:sp>
    </p:spTree>
    <p:extLst>
      <p:ext uri="{BB962C8B-B14F-4D97-AF65-F5344CB8AC3E}">
        <p14:creationId xmlns:p14="http://schemas.microsoft.com/office/powerpoint/2010/main" val="1966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However, harmful effect of radiation do not occur in all of the people who</a:t>
            </a:r>
            <a:r>
              <a:rPr lang="en-US" altLang="ko-KR" baseline="0" dirty="0" smtClean="0"/>
              <a:t> exposed to</a:t>
            </a:r>
            <a:r>
              <a:rPr lang="ko-KR" altLang="en-US" baseline="0" smtClean="0"/>
              <a:t> </a:t>
            </a:r>
            <a:r>
              <a:rPr lang="en-US" altLang="ko-KR" baseline="0" dirty="0" smtClean="0"/>
              <a:t>radiation because there are various repair mechanisms for DNA damage. </a:t>
            </a:r>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9</a:t>
            </a:fld>
            <a:endParaRPr lang="ko-KR" altLang="en-US" dirty="0"/>
          </a:p>
        </p:txBody>
      </p:sp>
    </p:spTree>
    <p:extLst>
      <p:ext uri="{BB962C8B-B14F-4D97-AF65-F5344CB8AC3E}">
        <p14:creationId xmlns:p14="http://schemas.microsoft.com/office/powerpoint/2010/main" val="2784096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However, harmful effect of radiation do not occur in all of the people who</a:t>
            </a:r>
            <a:r>
              <a:rPr lang="en-US" altLang="ko-KR" baseline="0" dirty="0" smtClean="0"/>
              <a:t> exposed to</a:t>
            </a:r>
            <a:r>
              <a:rPr lang="ko-KR" altLang="en-US" baseline="0" smtClean="0"/>
              <a:t> </a:t>
            </a:r>
            <a:r>
              <a:rPr lang="en-US" altLang="ko-KR" baseline="0" dirty="0" smtClean="0"/>
              <a:t>radiation because there are various repair mechanisms for DNA damage. </a:t>
            </a:r>
            <a:endParaRPr lang="en-US" altLang="ko-KR" dirty="0" smtClean="0"/>
          </a:p>
          <a:p>
            <a:endParaRPr lang="en-US" altLang="ko-KR" dirty="0" smtClean="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10</a:t>
            </a:fld>
            <a:endParaRPr lang="ko-KR" altLang="en-US" dirty="0"/>
          </a:p>
        </p:txBody>
      </p:sp>
    </p:spTree>
    <p:extLst>
      <p:ext uri="{BB962C8B-B14F-4D97-AF65-F5344CB8AC3E}">
        <p14:creationId xmlns:p14="http://schemas.microsoft.com/office/powerpoint/2010/main" val="1308096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smtClean="0"/>
              <a:t>Then</a:t>
            </a:r>
            <a:r>
              <a:rPr lang="en-US" altLang="ko-KR" baseline="0" dirty="0" smtClean="0"/>
              <a:t> How we can reduce radiation dose? </a:t>
            </a:r>
          </a:p>
          <a:p>
            <a:endParaRPr lang="ko-KR" altLang="en-US" dirty="0"/>
          </a:p>
        </p:txBody>
      </p:sp>
      <p:sp>
        <p:nvSpPr>
          <p:cNvPr id="4" name="슬라이드 번호 개체 틀 3"/>
          <p:cNvSpPr>
            <a:spLocks noGrp="1"/>
          </p:cNvSpPr>
          <p:nvPr>
            <p:ph type="sldNum" sz="quarter" idx="10"/>
          </p:nvPr>
        </p:nvSpPr>
        <p:spPr/>
        <p:txBody>
          <a:bodyPr/>
          <a:lstStyle/>
          <a:p>
            <a:fld id="{ADEE7BB6-E9C0-42A1-8342-8C29B718A532}" type="slidenum">
              <a:rPr lang="ko-KR" altLang="en-US" smtClean="0"/>
              <a:t>11</a:t>
            </a:fld>
            <a:endParaRPr lang="ko-KR" altLang="en-US" dirty="0"/>
          </a:p>
        </p:txBody>
      </p:sp>
    </p:spTree>
    <p:extLst>
      <p:ext uri="{BB962C8B-B14F-4D97-AF65-F5344CB8AC3E}">
        <p14:creationId xmlns:p14="http://schemas.microsoft.com/office/powerpoint/2010/main" val="3706444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google.co.kr/url?sa=i&amp;rct=j&amp;q=&amp;esrc=s&amp;source=images&amp;cd=&amp;cad=rja&amp;uact=8&amp;ved=0CAcQjRw&amp;url=http://kmug.co.kr/board/zboard.php?id=logo&amp;page=1&amp;sn1=on&amp;divpage=6&amp;sn=on&amp;ss=off&amp;sc=off&amp;keyword=%B1%B8%C8%A3%C1%A4&amp;select_arrange=hit&amp;desc=asc&amp;no=32733&amp;ei=wBw_VI-ACYXOmwW434D4DQ&amp;bvm=bv.77648437,d.dGY&amp;psig=AFQjCNGSyLyUCfd-9JFZrTOEK36Ldd4jQw&amp;ust=1413508666606862"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ko-KR" altLang="en-US" smtClean="0"/>
              <a:t>마스터 제목 스타일 편집</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4D7E967-3F4D-4D5A-9B43-B7E6B89736B6}" type="slidenum">
              <a:rPr lang="ko-KR" altLang="en-US" smtClean="0"/>
              <a:t>‹#›</a:t>
            </a:fld>
            <a:endParaRPr lang="ko-KR"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5" descr="https://encrypted-tbn1.gstatic.com/images?q=tbn:ANd9GcSVO-fpv4A1rW5f2QZZcCJhlAMLP_9zi6S7D0CJyqmCFjo7EEA8">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6296" y="6272192"/>
            <a:ext cx="1721235" cy="46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93964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Date Placeholder 3"/>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22546993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32055873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Date Placeholder 3"/>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36784806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4D7E967-3F4D-4D5A-9B43-B7E6B89736B6}" type="slidenum">
              <a:rPr lang="ko-KR" altLang="en-US" smtClean="0"/>
              <a:t>‹#›</a:t>
            </a:fld>
            <a:endParaRPr lang="ko-KR"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29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11388875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B4D7E967-3F4D-4D5A-9B43-B7E6B89736B6}" type="slidenum">
              <a:rPr lang="ko-KR" altLang="en-US" smtClean="0"/>
              <a:t>‹#›</a:t>
            </a:fld>
            <a:endParaRPr lang="ko-KR"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0092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a:p>
        </p:txBody>
      </p:sp>
      <p:sp>
        <p:nvSpPr>
          <p:cNvPr id="3" name="Date Placeholder 2"/>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9363842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423630487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ko-KR" altLang="en-US" smtClean="0"/>
              <a:t>마스터 제목 스타일 편집</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4D7E967-3F4D-4D5A-9B43-B7E6B89736B6}" type="slidenum">
              <a:rPr lang="ko-KR" altLang="en-US" smtClean="0"/>
              <a:t>‹#›</a:t>
            </a:fld>
            <a:endParaRPr lang="ko-KR"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1812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ko-KR" altLang="en-US" smtClean="0"/>
              <a:t>마스터 제목 스타일 편집</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43643F18-E158-4784-946E-0A301AE1DE00}" type="datetimeFigureOut">
              <a:rPr lang="ko-KR" altLang="en-US" smtClean="0"/>
              <a:t>2017-01-13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13355441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3643F18-E158-4784-946E-0A301AE1DE00}" type="datetimeFigureOut">
              <a:rPr lang="ko-KR" altLang="en-US" smtClean="0"/>
              <a:t>2017-01-13</a:t>
            </a:fld>
            <a:endParaRPr lang="ko-KR"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ko-KR"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B4D7E967-3F4D-4D5A-9B43-B7E6B89736B6}" type="slidenum">
              <a:rPr lang="ko-KR" altLang="en-US" smtClean="0"/>
              <a:t>‹#›</a:t>
            </a:fld>
            <a:endParaRPr lang="ko-KR" altLang="en-US"/>
          </a:p>
        </p:txBody>
      </p:sp>
    </p:spTree>
    <p:extLst>
      <p:ext uri="{BB962C8B-B14F-4D97-AF65-F5344CB8AC3E}">
        <p14:creationId xmlns:p14="http://schemas.microsoft.com/office/powerpoint/2010/main" val="38917232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1"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1"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1"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1"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1"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1"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1"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1"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1"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1"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pn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2.png"/><Relationship Id="rId7" Type="http://schemas.openxmlformats.org/officeDocument/2006/relationships/chart" Target="../charts/chart2.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sz="2800" dirty="0" smtClean="0"/>
              <a:t>CT technique update: double reduction in radiation dose and contrast amount</a:t>
            </a:r>
            <a:endParaRPr lang="ko-KR" altLang="en-US" sz="2800" dirty="0"/>
          </a:p>
        </p:txBody>
      </p:sp>
      <p:sp>
        <p:nvSpPr>
          <p:cNvPr id="3" name="부제목 2"/>
          <p:cNvSpPr>
            <a:spLocks noGrp="1"/>
          </p:cNvSpPr>
          <p:nvPr>
            <p:ph type="subTitle" idx="1"/>
          </p:nvPr>
        </p:nvSpPr>
        <p:spPr/>
        <p:txBody>
          <a:bodyPr/>
          <a:lstStyle/>
          <a:p>
            <a:r>
              <a:rPr lang="en-US" altLang="ko-KR" dirty="0" smtClean="0"/>
              <a:t>Chung Yong Eun</a:t>
            </a:r>
          </a:p>
          <a:p>
            <a:r>
              <a:rPr lang="en-US" altLang="ko-KR" dirty="0" smtClean="0"/>
              <a:t>Yonsei University, Severance hospital</a:t>
            </a:r>
            <a:endParaRPr lang="ko-KR" altLang="en-US" dirty="0"/>
          </a:p>
        </p:txBody>
      </p:sp>
    </p:spTree>
    <p:extLst>
      <p:ext uri="{BB962C8B-B14F-4D97-AF65-F5344CB8AC3E}">
        <p14:creationId xmlns:p14="http://schemas.microsoft.com/office/powerpoint/2010/main" val="33567028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06" y="1465421"/>
            <a:ext cx="8597788" cy="4848912"/>
          </a:xfrm>
          <a:prstGeom prst="rect">
            <a:avLst/>
          </a:prstGeom>
        </p:spPr>
      </p:pic>
      <p:sp>
        <p:nvSpPr>
          <p:cNvPr id="2" name="제목 1"/>
          <p:cNvSpPr>
            <a:spLocks noGrp="1"/>
          </p:cNvSpPr>
          <p:nvPr>
            <p:ph type="title"/>
          </p:nvPr>
        </p:nvSpPr>
        <p:spPr/>
        <p:txBody>
          <a:bodyPr/>
          <a:lstStyle/>
          <a:p>
            <a:r>
              <a:rPr lang="en-US" altLang="ko-KR" dirty="0"/>
              <a:t>Response to Radiation</a:t>
            </a:r>
            <a:endParaRPr lang="ko-KR" altLang="en-US"/>
          </a:p>
        </p:txBody>
      </p:sp>
      <p:sp>
        <p:nvSpPr>
          <p:cNvPr id="3" name="내용 개체 틀 2"/>
          <p:cNvSpPr>
            <a:spLocks noGrp="1"/>
          </p:cNvSpPr>
          <p:nvPr>
            <p:ph idx="1"/>
          </p:nvPr>
        </p:nvSpPr>
        <p:spPr/>
        <p:txBody>
          <a:bodyPr/>
          <a:lstStyle/>
          <a:p>
            <a:endParaRPr lang="ko-KR" altLang="en-US" dirty="0"/>
          </a:p>
        </p:txBody>
      </p:sp>
      <p:sp>
        <p:nvSpPr>
          <p:cNvPr id="5" name="TextBox 4"/>
          <p:cNvSpPr txBox="1"/>
          <p:nvPr/>
        </p:nvSpPr>
        <p:spPr>
          <a:xfrm>
            <a:off x="0" y="6611779"/>
            <a:ext cx="5543505" cy="246221"/>
          </a:xfrm>
          <a:prstGeom prst="rect">
            <a:avLst/>
          </a:prstGeom>
          <a:noFill/>
        </p:spPr>
        <p:txBody>
          <a:bodyPr wrap="none" rtlCol="0">
            <a:spAutoFit/>
          </a:bodyPr>
          <a:lstStyle/>
          <a:p>
            <a:r>
              <a:rPr lang="en-US" altLang="ko-KR" sz="1000" dirty="0"/>
              <a:t>http://www.sigmaaldrich.com/technical-documents/articles/biofiles/dna-damage-and-repair.html</a:t>
            </a:r>
            <a:endParaRPr lang="ko-KR" altLang="en-US" sz="1000"/>
          </a:p>
        </p:txBody>
      </p:sp>
      <p:sp>
        <p:nvSpPr>
          <p:cNvPr id="11" name="모서리가 둥근 직사각형 10"/>
          <p:cNvSpPr/>
          <p:nvPr/>
        </p:nvSpPr>
        <p:spPr>
          <a:xfrm>
            <a:off x="4913906" y="1191008"/>
            <a:ext cx="4230094" cy="519360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97415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Radiation dose reduction: How?</a:t>
            </a:r>
            <a:endParaRPr lang="ko-KR" altLang="en-US"/>
          </a:p>
        </p:txBody>
      </p:sp>
      <p:sp>
        <p:nvSpPr>
          <p:cNvPr id="4" name="텍스트 개체 틀 3"/>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257974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Radiation dose reduction: How?</a:t>
            </a:r>
            <a:endParaRPr lang="ko-KR" altLang="en-US" dirty="0"/>
          </a:p>
        </p:txBody>
      </p:sp>
      <p:sp>
        <p:nvSpPr>
          <p:cNvPr id="3" name="내용 개체 틀 2"/>
          <p:cNvSpPr>
            <a:spLocks noGrp="1"/>
          </p:cNvSpPr>
          <p:nvPr>
            <p:ph idx="1"/>
          </p:nvPr>
        </p:nvSpPr>
        <p:spPr/>
        <p:txBody>
          <a:bodyPr/>
          <a:lstStyle/>
          <a:p>
            <a:r>
              <a:rPr lang="en-US" altLang="ko-KR" dirty="0" smtClean="0"/>
              <a:t>Controllable parameters that contribute to radiation dose during CT</a:t>
            </a:r>
          </a:p>
          <a:p>
            <a:pPr lvl="1">
              <a:lnSpc>
                <a:spcPct val="85000"/>
              </a:lnSpc>
            </a:pPr>
            <a:r>
              <a:rPr lang="en-US" altLang="ko-KR" sz="2400" dirty="0" smtClean="0"/>
              <a:t>∝ </a:t>
            </a:r>
            <a:r>
              <a:rPr lang="en-US" altLang="ko-KR" sz="2400" dirty="0"/>
              <a:t>1/Patients size</a:t>
            </a:r>
          </a:p>
          <a:p>
            <a:pPr lvl="1">
              <a:lnSpc>
                <a:spcPct val="85000"/>
              </a:lnSpc>
            </a:pPr>
            <a:r>
              <a:rPr lang="en-US" altLang="ko-KR" sz="2400" dirty="0" smtClean="0"/>
              <a:t>∝ </a:t>
            </a:r>
            <a:r>
              <a:rPr lang="en-US" altLang="ko-KR" sz="2400" dirty="0"/>
              <a:t>1/Helical </a:t>
            </a:r>
            <a:r>
              <a:rPr lang="en-US" altLang="ko-KR" sz="2400" dirty="0" smtClean="0"/>
              <a:t>Pitch</a:t>
            </a:r>
            <a:endParaRPr lang="en-US" altLang="ko-KR" sz="2400" dirty="0"/>
          </a:p>
          <a:p>
            <a:pPr lvl="1">
              <a:lnSpc>
                <a:spcPct val="85000"/>
              </a:lnSpc>
            </a:pPr>
            <a:r>
              <a:rPr lang="en-US" altLang="ko-KR" sz="2400" dirty="0" smtClean="0"/>
              <a:t>∝ Rotation Time</a:t>
            </a:r>
          </a:p>
          <a:p>
            <a:pPr lvl="1">
              <a:lnSpc>
                <a:spcPct val="85000"/>
              </a:lnSpc>
            </a:pPr>
            <a:r>
              <a:rPr lang="en-US" altLang="ko-KR" sz="2400" dirty="0" smtClean="0">
                <a:latin typeface="굴림"/>
                <a:ea typeface="굴림"/>
              </a:rPr>
              <a:t>∝ </a:t>
            </a:r>
            <a:r>
              <a:rPr lang="en-US" altLang="ko-KR" sz="2400" dirty="0"/>
              <a:t>mA(s) (Photon </a:t>
            </a:r>
            <a:r>
              <a:rPr lang="en-US" altLang="ko-KR" sz="2400" dirty="0" err="1"/>
              <a:t>fluence</a:t>
            </a:r>
            <a:r>
              <a:rPr lang="en-US" altLang="ko-KR" sz="2400" dirty="0"/>
              <a:t>) </a:t>
            </a:r>
            <a:endParaRPr lang="ko-KR" altLang="en-US" sz="2400"/>
          </a:p>
          <a:p>
            <a:pPr lvl="1">
              <a:lnSpc>
                <a:spcPct val="85000"/>
              </a:lnSpc>
            </a:pPr>
            <a:r>
              <a:rPr lang="en-US" altLang="ko-KR" sz="2400" dirty="0" smtClean="0">
                <a:latin typeface="굴림"/>
                <a:ea typeface="굴림"/>
              </a:rPr>
              <a:t>∝ </a:t>
            </a:r>
            <a:r>
              <a:rPr lang="en-US" altLang="ko-KR" sz="2400" dirty="0">
                <a:latin typeface="굴림"/>
                <a:ea typeface="굴림"/>
              </a:rPr>
              <a:t>(</a:t>
            </a:r>
            <a:r>
              <a:rPr lang="en-US" altLang="ko-KR" sz="2400" dirty="0"/>
              <a:t>kVp )</a:t>
            </a:r>
            <a:r>
              <a:rPr lang="en-US" altLang="ko-KR" sz="2400" baseline="30000" dirty="0" smtClean="0"/>
              <a:t>2.5~2.8 </a:t>
            </a:r>
            <a:r>
              <a:rPr lang="en-US" altLang="ko-KR" sz="2400" dirty="0" smtClean="0"/>
              <a:t>(Beam energy)</a:t>
            </a:r>
            <a:endParaRPr lang="ko-KR" altLang="en-US" sz="2400"/>
          </a:p>
          <a:p>
            <a:endParaRPr lang="ko-KR" altLang="en-US" dirty="0"/>
          </a:p>
        </p:txBody>
      </p:sp>
      <p:sp>
        <p:nvSpPr>
          <p:cNvPr id="4" name="TextBox 3"/>
          <p:cNvSpPr txBox="1"/>
          <p:nvPr/>
        </p:nvSpPr>
        <p:spPr>
          <a:xfrm>
            <a:off x="0" y="6611779"/>
            <a:ext cx="3788217" cy="246221"/>
          </a:xfrm>
          <a:prstGeom prst="rect">
            <a:avLst/>
          </a:prstGeom>
          <a:noFill/>
        </p:spPr>
        <p:txBody>
          <a:bodyPr wrap="none" rtlCol="0">
            <a:spAutoFit/>
          </a:bodyPr>
          <a:lstStyle/>
          <a:p>
            <a:pPr>
              <a:defRPr/>
            </a:pPr>
            <a:r>
              <a:rPr lang="en-US" altLang="ko-KR" sz="1000" dirty="0"/>
              <a:t>McNitt-Gray et al. Radiographics. 2002 Nov-Dec;22(6):1541-53.</a:t>
            </a:r>
          </a:p>
        </p:txBody>
      </p:sp>
      <p:sp>
        <p:nvSpPr>
          <p:cNvPr id="5" name="TextBox 4"/>
          <p:cNvSpPr txBox="1"/>
          <p:nvPr/>
        </p:nvSpPr>
        <p:spPr>
          <a:xfrm>
            <a:off x="0" y="6421279"/>
            <a:ext cx="3103735" cy="246221"/>
          </a:xfrm>
          <a:prstGeom prst="rect">
            <a:avLst/>
          </a:prstGeom>
          <a:noFill/>
        </p:spPr>
        <p:txBody>
          <a:bodyPr wrap="none" rtlCol="0">
            <a:spAutoFit/>
          </a:bodyPr>
          <a:lstStyle/>
          <a:p>
            <a:pPr>
              <a:defRPr/>
            </a:pPr>
            <a:r>
              <a:rPr lang="en-US" altLang="ko-KR" sz="1000" dirty="0"/>
              <a:t>Hamberg et al. Radiology. 2003 Mar;226(3):762-72.</a:t>
            </a:r>
          </a:p>
        </p:txBody>
      </p:sp>
    </p:spTree>
    <p:extLst>
      <p:ext uri="{BB962C8B-B14F-4D97-AF65-F5344CB8AC3E}">
        <p14:creationId xmlns:p14="http://schemas.microsoft.com/office/powerpoint/2010/main" val="4220552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Radiation dose reduction: How?</a:t>
            </a:r>
            <a:endParaRPr lang="ko-KR" altLang="en-US"/>
          </a:p>
        </p:txBody>
      </p:sp>
      <p:sp>
        <p:nvSpPr>
          <p:cNvPr id="3" name="내용 개체 틀 2"/>
          <p:cNvSpPr>
            <a:spLocks noGrp="1"/>
          </p:cNvSpPr>
          <p:nvPr>
            <p:ph idx="1"/>
          </p:nvPr>
        </p:nvSpPr>
        <p:spPr/>
        <p:txBody>
          <a:bodyPr/>
          <a:lstStyle/>
          <a:p>
            <a:r>
              <a:rPr lang="en-US" altLang="ko-KR" dirty="0" smtClean="0"/>
              <a:t>Controllable parameters that contribute to radiation dose during CT</a:t>
            </a:r>
          </a:p>
          <a:p>
            <a:pPr lvl="1">
              <a:lnSpc>
                <a:spcPct val="85000"/>
              </a:lnSpc>
            </a:pPr>
            <a:r>
              <a:rPr lang="en-US" altLang="ko-KR" sz="2400" dirty="0">
                <a:solidFill>
                  <a:schemeClr val="bg2">
                    <a:lumMod val="90000"/>
                  </a:schemeClr>
                </a:solidFill>
              </a:rPr>
              <a:t>∝ 1/Patients size</a:t>
            </a:r>
          </a:p>
          <a:p>
            <a:pPr lvl="1">
              <a:lnSpc>
                <a:spcPct val="85000"/>
              </a:lnSpc>
            </a:pPr>
            <a:r>
              <a:rPr lang="en-US" altLang="ko-KR" sz="2400" dirty="0" smtClean="0">
                <a:solidFill>
                  <a:schemeClr val="bg2">
                    <a:lumMod val="90000"/>
                  </a:schemeClr>
                </a:solidFill>
              </a:rPr>
              <a:t>∝ </a:t>
            </a:r>
            <a:r>
              <a:rPr lang="en-US" altLang="ko-KR" sz="2400" dirty="0">
                <a:solidFill>
                  <a:schemeClr val="bg2">
                    <a:lumMod val="90000"/>
                  </a:schemeClr>
                </a:solidFill>
              </a:rPr>
              <a:t>1/Helical </a:t>
            </a:r>
            <a:r>
              <a:rPr lang="en-US" altLang="ko-KR" sz="2400" dirty="0" smtClean="0">
                <a:solidFill>
                  <a:schemeClr val="bg2">
                    <a:lumMod val="90000"/>
                  </a:schemeClr>
                </a:solidFill>
              </a:rPr>
              <a:t>Pitch</a:t>
            </a:r>
            <a:endParaRPr lang="en-US" altLang="ko-KR" sz="2400" dirty="0">
              <a:solidFill>
                <a:schemeClr val="bg2">
                  <a:lumMod val="90000"/>
                </a:schemeClr>
              </a:solidFill>
            </a:endParaRPr>
          </a:p>
          <a:p>
            <a:pPr lvl="1">
              <a:lnSpc>
                <a:spcPct val="85000"/>
              </a:lnSpc>
            </a:pPr>
            <a:r>
              <a:rPr lang="en-US" altLang="ko-KR" sz="2400" dirty="0" smtClean="0">
                <a:solidFill>
                  <a:schemeClr val="bg2">
                    <a:lumMod val="90000"/>
                  </a:schemeClr>
                </a:solidFill>
              </a:rPr>
              <a:t>∝ Rotation Time</a:t>
            </a:r>
          </a:p>
          <a:p>
            <a:pPr lvl="1">
              <a:lnSpc>
                <a:spcPct val="85000"/>
              </a:lnSpc>
            </a:pPr>
            <a:r>
              <a:rPr lang="en-US" altLang="ko-KR" sz="2400" dirty="0">
                <a:latin typeface="굴림"/>
                <a:ea typeface="굴림"/>
              </a:rPr>
              <a:t>∝ </a:t>
            </a:r>
            <a:r>
              <a:rPr lang="en-US" altLang="ko-KR" sz="2400" dirty="0"/>
              <a:t>mA(s) (Photon fluence) </a:t>
            </a:r>
            <a:endParaRPr lang="ko-KR" altLang="en-US" sz="2400"/>
          </a:p>
          <a:p>
            <a:pPr lvl="1">
              <a:lnSpc>
                <a:spcPct val="85000"/>
              </a:lnSpc>
            </a:pPr>
            <a:r>
              <a:rPr lang="en-US" altLang="ko-KR" sz="2400" dirty="0" smtClean="0">
                <a:latin typeface="굴림"/>
                <a:ea typeface="굴림"/>
              </a:rPr>
              <a:t>∝ </a:t>
            </a:r>
            <a:r>
              <a:rPr lang="en-US" altLang="ko-KR" sz="2400" dirty="0">
                <a:latin typeface="굴림"/>
                <a:ea typeface="굴림"/>
              </a:rPr>
              <a:t>(</a:t>
            </a:r>
            <a:r>
              <a:rPr lang="en-US" altLang="ko-KR" sz="2400" dirty="0"/>
              <a:t>kVp )</a:t>
            </a:r>
            <a:r>
              <a:rPr lang="en-US" altLang="ko-KR" sz="2400" baseline="30000" dirty="0" smtClean="0"/>
              <a:t>2.5~2.8 </a:t>
            </a:r>
            <a:r>
              <a:rPr lang="en-US" altLang="ko-KR" sz="2400" dirty="0" smtClean="0"/>
              <a:t>(Beam energy)</a:t>
            </a:r>
            <a:endParaRPr lang="ko-KR" altLang="en-US" sz="2400"/>
          </a:p>
          <a:p>
            <a:endParaRPr lang="ko-KR" altLang="en-US" dirty="0"/>
          </a:p>
        </p:txBody>
      </p:sp>
      <p:sp>
        <p:nvSpPr>
          <p:cNvPr id="4" name="TextBox 3"/>
          <p:cNvSpPr txBox="1"/>
          <p:nvPr/>
        </p:nvSpPr>
        <p:spPr>
          <a:xfrm>
            <a:off x="0" y="6611779"/>
            <a:ext cx="3788217" cy="246221"/>
          </a:xfrm>
          <a:prstGeom prst="rect">
            <a:avLst/>
          </a:prstGeom>
          <a:noFill/>
        </p:spPr>
        <p:txBody>
          <a:bodyPr wrap="none" rtlCol="0">
            <a:spAutoFit/>
          </a:bodyPr>
          <a:lstStyle/>
          <a:p>
            <a:pPr>
              <a:defRPr/>
            </a:pPr>
            <a:r>
              <a:rPr lang="en-US" altLang="ko-KR" sz="1000" dirty="0"/>
              <a:t>McNitt-Gray et al. Radiographics. 2002 Nov-Dec;22(6):1541-53.</a:t>
            </a:r>
          </a:p>
        </p:txBody>
      </p:sp>
      <p:sp>
        <p:nvSpPr>
          <p:cNvPr id="5" name="TextBox 4"/>
          <p:cNvSpPr txBox="1"/>
          <p:nvPr/>
        </p:nvSpPr>
        <p:spPr>
          <a:xfrm>
            <a:off x="0" y="6421279"/>
            <a:ext cx="3103735" cy="246221"/>
          </a:xfrm>
          <a:prstGeom prst="rect">
            <a:avLst/>
          </a:prstGeom>
          <a:noFill/>
        </p:spPr>
        <p:txBody>
          <a:bodyPr wrap="none" rtlCol="0">
            <a:spAutoFit/>
          </a:bodyPr>
          <a:lstStyle/>
          <a:p>
            <a:pPr>
              <a:defRPr/>
            </a:pPr>
            <a:r>
              <a:rPr lang="en-US" altLang="ko-KR" sz="1000" dirty="0"/>
              <a:t>Hamberg et al. Radiology. 2003 Mar;226(3):762-72.</a:t>
            </a:r>
          </a:p>
        </p:txBody>
      </p:sp>
    </p:spTree>
    <p:extLst>
      <p:ext uri="{BB962C8B-B14F-4D97-AF65-F5344CB8AC3E}">
        <p14:creationId xmlns:p14="http://schemas.microsoft.com/office/powerpoint/2010/main" val="380119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Controllable Parameters</a:t>
            </a:r>
            <a:endParaRPr lang="ko-KR" altLang="en-US"/>
          </a:p>
        </p:txBody>
      </p:sp>
      <p:sp>
        <p:nvSpPr>
          <p:cNvPr id="3" name="내용 개체 틀 2"/>
          <p:cNvSpPr>
            <a:spLocks noGrp="1"/>
          </p:cNvSpPr>
          <p:nvPr>
            <p:ph idx="1"/>
          </p:nvPr>
        </p:nvSpPr>
        <p:spPr/>
        <p:txBody>
          <a:bodyPr/>
          <a:lstStyle/>
          <a:p>
            <a:endParaRPr lang="ko-KR" altLang="en-US" dirty="0"/>
          </a:p>
        </p:txBody>
      </p:sp>
      <p:pic>
        <p:nvPicPr>
          <p:cNvPr id="10" name="Picture 4"/>
          <p:cNvPicPr>
            <a:picLocks noChangeAspect="1" noChangeArrowheads="1"/>
          </p:cNvPicPr>
          <p:nvPr/>
        </p:nvPicPr>
        <p:blipFill>
          <a:blip r:embed="rId3" cstate="print"/>
          <a:srcRect/>
          <a:stretch>
            <a:fillRect/>
          </a:stretch>
        </p:blipFill>
        <p:spPr bwMode="auto">
          <a:xfrm>
            <a:off x="5555323" y="3276120"/>
            <a:ext cx="2242241" cy="2160000"/>
          </a:xfrm>
          <a:prstGeom prst="rect">
            <a:avLst/>
          </a:prstGeom>
          <a:noFill/>
          <a:ln w="9525">
            <a:noFill/>
            <a:miter lim="800000"/>
            <a:headEnd/>
            <a:tailEnd/>
          </a:ln>
          <a:effectLst/>
        </p:spPr>
      </p:pic>
      <p:sp>
        <p:nvSpPr>
          <p:cNvPr id="11" name="TextBox 10"/>
          <p:cNvSpPr txBox="1"/>
          <p:nvPr/>
        </p:nvSpPr>
        <p:spPr>
          <a:xfrm>
            <a:off x="0" y="6611779"/>
            <a:ext cx="3103735" cy="246221"/>
          </a:xfrm>
          <a:prstGeom prst="rect">
            <a:avLst/>
          </a:prstGeom>
          <a:noFill/>
        </p:spPr>
        <p:txBody>
          <a:bodyPr wrap="none" rtlCol="0">
            <a:spAutoFit/>
          </a:bodyPr>
          <a:lstStyle/>
          <a:p>
            <a:pPr>
              <a:defRPr/>
            </a:pPr>
            <a:r>
              <a:rPr lang="en-US" altLang="ko-KR" sz="1000" dirty="0"/>
              <a:t>Hamberg et al. Radiology. 2003 Mar;226(3):762-72.</a:t>
            </a:r>
          </a:p>
        </p:txBody>
      </p:sp>
      <p:pic>
        <p:nvPicPr>
          <p:cNvPr id="12" name="Picture 5"/>
          <p:cNvPicPr>
            <a:picLocks noChangeAspect="1" noChangeArrowheads="1"/>
          </p:cNvPicPr>
          <p:nvPr/>
        </p:nvPicPr>
        <p:blipFill>
          <a:blip r:embed="rId4" cstate="print"/>
          <a:srcRect/>
          <a:stretch>
            <a:fillRect/>
          </a:stretch>
        </p:blipFill>
        <p:spPr bwMode="auto">
          <a:xfrm>
            <a:off x="1351374" y="3205000"/>
            <a:ext cx="2221887" cy="2160000"/>
          </a:xfrm>
          <a:prstGeom prst="rect">
            <a:avLst/>
          </a:prstGeom>
          <a:noFill/>
          <a:ln w="9525">
            <a:noFill/>
            <a:miter lim="800000"/>
            <a:headEnd/>
            <a:tailEnd/>
          </a:ln>
          <a:effectLst/>
        </p:spPr>
      </p:pic>
      <p:sp>
        <p:nvSpPr>
          <p:cNvPr id="13" name="직사각형 12"/>
          <p:cNvSpPr/>
          <p:nvPr/>
        </p:nvSpPr>
        <p:spPr>
          <a:xfrm>
            <a:off x="858741" y="1422566"/>
            <a:ext cx="3283887" cy="140738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1" indent="-457200">
              <a:lnSpc>
                <a:spcPct val="85000"/>
              </a:lnSpc>
              <a:buFont typeface="Arial" panose="020B0604020202020204" pitchFamily="34" charset="0"/>
              <a:buChar char="•"/>
            </a:pPr>
            <a:endParaRPr lang="en-US" altLang="ko-KR" sz="2000" dirty="0" smtClean="0"/>
          </a:p>
          <a:p>
            <a:pPr lvl="1" indent="-457200">
              <a:lnSpc>
                <a:spcPct val="85000"/>
              </a:lnSpc>
              <a:buFont typeface="Arial" panose="020B0604020202020204" pitchFamily="34" charset="0"/>
              <a:buChar char="•"/>
            </a:pPr>
            <a:r>
              <a:rPr lang="en-US" altLang="ko-KR" sz="2000" dirty="0" smtClean="0"/>
              <a:t>Dose ∝ Tube current</a:t>
            </a:r>
          </a:p>
          <a:p>
            <a:pPr lvl="1" indent="-457200">
              <a:lnSpc>
                <a:spcPct val="85000"/>
              </a:lnSpc>
              <a:buFont typeface="Arial" panose="020B0604020202020204" pitchFamily="34" charset="0"/>
              <a:buChar char="•"/>
            </a:pPr>
            <a:r>
              <a:rPr lang="en-US" altLang="ko-KR" sz="2000" dirty="0" smtClean="0"/>
              <a:t>Linear relationship</a:t>
            </a:r>
          </a:p>
        </p:txBody>
      </p:sp>
      <p:sp>
        <p:nvSpPr>
          <p:cNvPr id="14" name="직사각형 13"/>
          <p:cNvSpPr/>
          <p:nvPr/>
        </p:nvSpPr>
        <p:spPr>
          <a:xfrm>
            <a:off x="5034501" y="1421904"/>
            <a:ext cx="3283887" cy="140804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lvl="1">
              <a:lnSpc>
                <a:spcPct val="85000"/>
              </a:lnSpc>
            </a:pPr>
            <a:endParaRPr lang="en-US" altLang="ko-KR" sz="2000" dirty="0" smtClean="0"/>
          </a:p>
          <a:p>
            <a:pPr lvl="1" indent="-457200">
              <a:lnSpc>
                <a:spcPct val="85000"/>
              </a:lnSpc>
              <a:buFont typeface="Arial" panose="020B0604020202020204" pitchFamily="34" charset="0"/>
              <a:buChar char="•"/>
            </a:pPr>
            <a:r>
              <a:rPr lang="en-US" altLang="ko-KR" sz="2000" dirty="0" smtClean="0"/>
              <a:t>Dose ∝ Tube voltage</a:t>
            </a:r>
          </a:p>
          <a:p>
            <a:pPr lvl="1" indent="-457200">
              <a:lnSpc>
                <a:spcPct val="85000"/>
              </a:lnSpc>
              <a:buFont typeface="Arial" panose="020B0604020202020204" pitchFamily="34" charset="0"/>
              <a:buChar char="•"/>
            </a:pPr>
            <a:r>
              <a:rPr lang="en-US" altLang="ko-KR" sz="2000" dirty="0" smtClean="0"/>
              <a:t>Nonlinear relationship</a:t>
            </a:r>
          </a:p>
        </p:txBody>
      </p:sp>
      <p:sp>
        <p:nvSpPr>
          <p:cNvPr id="15" name="모서리가 둥근 직사각형 14"/>
          <p:cNvSpPr/>
          <p:nvPr/>
        </p:nvSpPr>
        <p:spPr>
          <a:xfrm>
            <a:off x="1460454" y="1416879"/>
            <a:ext cx="2003728" cy="4061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1" algn="ctr">
              <a:lnSpc>
                <a:spcPct val="85000"/>
              </a:lnSpc>
            </a:pPr>
            <a:r>
              <a:rPr lang="en-US" altLang="ko-KR" sz="2000" dirty="0" smtClean="0"/>
              <a:t>Tube current</a:t>
            </a:r>
            <a:endParaRPr lang="en-US" altLang="ko-KR" sz="2000" dirty="0"/>
          </a:p>
        </p:txBody>
      </p:sp>
      <p:sp>
        <p:nvSpPr>
          <p:cNvPr id="16" name="모서리가 둥근 직사각형 15"/>
          <p:cNvSpPr/>
          <p:nvPr/>
        </p:nvSpPr>
        <p:spPr>
          <a:xfrm>
            <a:off x="5674580" y="1420083"/>
            <a:ext cx="2003728" cy="4061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lvl="1" algn="ctr">
              <a:lnSpc>
                <a:spcPct val="85000"/>
              </a:lnSpc>
            </a:pPr>
            <a:r>
              <a:rPr lang="en-US" altLang="ko-KR" sz="2000" dirty="0" smtClean="0"/>
              <a:t>Tube voltage</a:t>
            </a:r>
            <a:endParaRPr lang="en-US" altLang="ko-KR" sz="2000" dirty="0"/>
          </a:p>
        </p:txBody>
      </p:sp>
    </p:spTree>
    <p:extLst>
      <p:ext uri="{BB962C8B-B14F-4D97-AF65-F5344CB8AC3E}">
        <p14:creationId xmlns:p14="http://schemas.microsoft.com/office/powerpoint/2010/main" val="3918814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Automatic Exposure Control (AEC)</a:t>
            </a:r>
            <a:endParaRPr lang="ko-KR" altLang="en-US"/>
          </a:p>
        </p:txBody>
      </p:sp>
      <p:sp>
        <p:nvSpPr>
          <p:cNvPr id="3" name="내용 개체 틀 2"/>
          <p:cNvSpPr>
            <a:spLocks noGrp="1"/>
          </p:cNvSpPr>
          <p:nvPr>
            <p:ph idx="1"/>
          </p:nvPr>
        </p:nvSpPr>
        <p:spPr/>
        <p:txBody>
          <a:bodyPr/>
          <a:lstStyle/>
          <a:p>
            <a:r>
              <a:rPr lang="en-US" altLang="ko-KR" dirty="0"/>
              <a:t>Adjust </a:t>
            </a:r>
            <a:r>
              <a:rPr lang="en-US" altLang="ko-KR" dirty="0" smtClean="0"/>
              <a:t>mAs according </a:t>
            </a:r>
            <a:r>
              <a:rPr lang="en-US" altLang="ko-KR" dirty="0"/>
              <a:t>to the patient’s </a:t>
            </a:r>
            <a:r>
              <a:rPr lang="en-US" altLang="ko-KR" dirty="0" smtClean="0"/>
              <a:t>attenuation for </a:t>
            </a:r>
            <a:r>
              <a:rPr lang="en-US" altLang="ko-KR" dirty="0"/>
              <a:t>minimizing radiation exposure without deteriorating image </a:t>
            </a:r>
            <a:r>
              <a:rPr lang="en-US" altLang="ko-KR" dirty="0" smtClean="0"/>
              <a:t>quality</a:t>
            </a:r>
            <a:endParaRPr lang="ko-KR" altLang="en-US" dirty="0"/>
          </a:p>
        </p:txBody>
      </p:sp>
      <p:sp>
        <p:nvSpPr>
          <p:cNvPr id="4" name="TextBox 3"/>
          <p:cNvSpPr txBox="1"/>
          <p:nvPr/>
        </p:nvSpPr>
        <p:spPr>
          <a:xfrm>
            <a:off x="0" y="6611779"/>
            <a:ext cx="3235181" cy="246221"/>
          </a:xfrm>
          <a:prstGeom prst="rect">
            <a:avLst/>
          </a:prstGeom>
          <a:noFill/>
        </p:spPr>
        <p:txBody>
          <a:bodyPr wrap="none" rtlCol="0">
            <a:spAutoFit/>
          </a:bodyPr>
          <a:lstStyle/>
          <a:p>
            <a:pPr>
              <a:defRPr/>
            </a:pPr>
            <a:r>
              <a:rPr lang="en-US" altLang="ko-KR" sz="1000" dirty="0"/>
              <a:t>McCollough CH, Radiol Clin North Am 2009;47:27-40.</a:t>
            </a:r>
          </a:p>
        </p:txBody>
      </p:sp>
      <p:sp>
        <p:nvSpPr>
          <p:cNvPr id="5" name="TextBox 4"/>
          <p:cNvSpPr txBox="1"/>
          <p:nvPr/>
        </p:nvSpPr>
        <p:spPr>
          <a:xfrm>
            <a:off x="0" y="6421279"/>
            <a:ext cx="2675732" cy="246221"/>
          </a:xfrm>
          <a:prstGeom prst="rect">
            <a:avLst/>
          </a:prstGeom>
          <a:noFill/>
        </p:spPr>
        <p:txBody>
          <a:bodyPr wrap="none" rtlCol="0">
            <a:spAutoFit/>
          </a:bodyPr>
          <a:lstStyle/>
          <a:p>
            <a:pPr>
              <a:defRPr/>
            </a:pPr>
            <a:r>
              <a:rPr lang="en-US" altLang="ko-KR" sz="1000" dirty="0"/>
              <a:t>Lee CH. Radiographics 2008;28:1451-1459.</a:t>
            </a:r>
          </a:p>
        </p:txBody>
      </p:sp>
      <p:pic>
        <p:nvPicPr>
          <p:cNvPr id="6" name="Picture 2"/>
          <p:cNvPicPr>
            <a:picLocks noChangeAspect="1" noChangeArrowheads="1"/>
          </p:cNvPicPr>
          <p:nvPr/>
        </p:nvPicPr>
        <p:blipFill>
          <a:blip r:embed="rId3" cstate="print"/>
          <a:srcRect/>
          <a:stretch>
            <a:fillRect/>
          </a:stretch>
        </p:blipFill>
        <p:spPr bwMode="auto">
          <a:xfrm>
            <a:off x="5098841" y="2798553"/>
            <a:ext cx="2212039" cy="2131893"/>
          </a:xfrm>
          <a:prstGeom prst="rect">
            <a:avLst/>
          </a:prstGeom>
          <a:noFill/>
          <a:ln w="9525">
            <a:noFill/>
            <a:miter lim="800000"/>
            <a:headEnd/>
            <a:tailEnd/>
          </a:ln>
        </p:spPr>
      </p:pic>
      <p:graphicFrame>
        <p:nvGraphicFramePr>
          <p:cNvPr id="7" name="다이어그램 6"/>
          <p:cNvGraphicFramePr/>
          <p:nvPr>
            <p:extLst>
              <p:ext uri="{D42A27DB-BD31-4B8C-83A1-F6EECF244321}">
                <p14:modId xmlns:p14="http://schemas.microsoft.com/office/powerpoint/2010/main" val="2550762041"/>
              </p:ext>
            </p:extLst>
          </p:nvPr>
        </p:nvGraphicFramePr>
        <p:xfrm>
          <a:off x="698015" y="2973545"/>
          <a:ext cx="3755323" cy="1804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직사각형 7"/>
          <p:cNvSpPr/>
          <p:nvPr/>
        </p:nvSpPr>
        <p:spPr>
          <a:xfrm>
            <a:off x="2062063" y="2971052"/>
            <a:ext cx="4464496" cy="9361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defRPr/>
            </a:pPr>
            <a:r>
              <a:rPr lang="en-US" altLang="ko-KR" dirty="0"/>
              <a:t>20-40% of radiation dose can be </a:t>
            </a:r>
            <a:r>
              <a:rPr lang="en-US" altLang="ko-KR" dirty="0" smtClean="0"/>
              <a:t>reduced</a:t>
            </a:r>
            <a:endParaRPr lang="en-US" altLang="ko-KR" dirty="0"/>
          </a:p>
        </p:txBody>
      </p:sp>
      <p:graphicFrame>
        <p:nvGraphicFramePr>
          <p:cNvPr id="9" name="표 8"/>
          <p:cNvGraphicFramePr>
            <a:graphicFrameLocks noGrp="1"/>
          </p:cNvGraphicFramePr>
          <p:nvPr>
            <p:extLst>
              <p:ext uri="{D42A27DB-BD31-4B8C-83A1-F6EECF244321}">
                <p14:modId xmlns:p14="http://schemas.microsoft.com/office/powerpoint/2010/main" val="4293642062"/>
              </p:ext>
            </p:extLst>
          </p:nvPr>
        </p:nvGraphicFramePr>
        <p:xfrm>
          <a:off x="155770" y="4802762"/>
          <a:ext cx="8595135" cy="1422769"/>
        </p:xfrm>
        <a:graphic>
          <a:graphicData uri="http://schemas.openxmlformats.org/drawingml/2006/table">
            <a:tbl>
              <a:tblPr firstRow="1" bandRow="1">
                <a:tableStyleId>{073A0DAA-6AF3-43AB-8588-CEC1D06C72B9}</a:tableStyleId>
              </a:tblPr>
              <a:tblGrid>
                <a:gridCol w="1719027"/>
                <a:gridCol w="1719027"/>
                <a:gridCol w="1719027"/>
                <a:gridCol w="1719027"/>
                <a:gridCol w="1719027"/>
              </a:tblGrid>
              <a:tr h="250535">
                <a:tc>
                  <a:txBody>
                    <a:bodyPr/>
                    <a:lstStyle/>
                    <a:p>
                      <a:pPr latinLnBrk="1"/>
                      <a:endParaRPr lang="ko-KR" altLang="en-US" sz="1200" dirty="0"/>
                    </a:p>
                  </a:txBody>
                  <a:tcPr/>
                </a:tc>
                <a:tc>
                  <a:txBody>
                    <a:bodyPr/>
                    <a:lstStyle/>
                    <a:p>
                      <a:pPr algn="ctr" latinLnBrk="1"/>
                      <a:r>
                        <a:rPr lang="en-US" altLang="ko-KR" sz="1200" dirty="0" smtClean="0"/>
                        <a:t>GE</a:t>
                      </a:r>
                      <a:endParaRPr lang="ko-KR" altLang="en-US" sz="1200" dirty="0"/>
                    </a:p>
                  </a:txBody>
                  <a:tcPr/>
                </a:tc>
                <a:tc>
                  <a:txBody>
                    <a:bodyPr/>
                    <a:lstStyle/>
                    <a:p>
                      <a:pPr algn="ctr" latinLnBrk="1"/>
                      <a:r>
                        <a:rPr lang="en-US" altLang="ko-KR" sz="1200" dirty="0" smtClean="0"/>
                        <a:t>Philips</a:t>
                      </a:r>
                      <a:endParaRPr lang="ko-KR" altLang="en-US" sz="1200" dirty="0"/>
                    </a:p>
                  </a:txBody>
                  <a:tcPr/>
                </a:tc>
                <a:tc>
                  <a:txBody>
                    <a:bodyPr/>
                    <a:lstStyle/>
                    <a:p>
                      <a:pPr algn="ctr" latinLnBrk="1"/>
                      <a:r>
                        <a:rPr lang="en-US" altLang="ko-KR" sz="1200" dirty="0" smtClean="0"/>
                        <a:t>Simens</a:t>
                      </a:r>
                      <a:endParaRPr lang="ko-KR" altLang="en-US" sz="1200" dirty="0"/>
                    </a:p>
                  </a:txBody>
                  <a:tcPr/>
                </a:tc>
                <a:tc>
                  <a:txBody>
                    <a:bodyPr/>
                    <a:lstStyle/>
                    <a:p>
                      <a:pPr algn="ctr" latinLnBrk="1"/>
                      <a:r>
                        <a:rPr lang="en-US" altLang="ko-KR" sz="1200" dirty="0" smtClean="0"/>
                        <a:t>Toshiba</a:t>
                      </a:r>
                      <a:endParaRPr lang="ko-KR" altLang="en-US" sz="1200" dirty="0"/>
                    </a:p>
                  </a:txBody>
                  <a:tcPr/>
                </a:tc>
              </a:tr>
              <a:tr h="691249">
                <a:tc>
                  <a:txBody>
                    <a:bodyPr/>
                    <a:lstStyle/>
                    <a:p>
                      <a:pPr latinLnBrk="1"/>
                      <a:r>
                        <a:rPr lang="en-US" altLang="ko-KR" sz="1200" dirty="0" smtClean="0"/>
                        <a:t>AEC software</a:t>
                      </a:r>
                      <a:endParaRPr lang="ko-KR" altLang="en-US" sz="1200" dirty="0"/>
                    </a:p>
                  </a:txBody>
                  <a:tcPr/>
                </a:tc>
                <a:tc>
                  <a:txBody>
                    <a:bodyPr/>
                    <a:lstStyle/>
                    <a:p>
                      <a:pPr latinLnBrk="1"/>
                      <a:r>
                        <a:rPr lang="en-US" altLang="ko-KR" sz="1200" dirty="0" smtClean="0"/>
                        <a:t>Smart mA (XY)</a:t>
                      </a:r>
                    </a:p>
                    <a:p>
                      <a:pPr latinLnBrk="1"/>
                      <a:r>
                        <a:rPr lang="en-US" altLang="ko-KR" sz="1200" dirty="0" smtClean="0"/>
                        <a:t>Auto mA (Z)</a:t>
                      </a:r>
                    </a:p>
                    <a:p>
                      <a:pPr latinLnBrk="1"/>
                      <a:r>
                        <a:rPr lang="en-US" altLang="ko-KR" sz="1200" dirty="0" smtClean="0"/>
                        <a:t>ODM</a:t>
                      </a:r>
                      <a:endParaRPr lang="ko-KR" altLang="en-US" sz="1200" dirty="0"/>
                    </a:p>
                  </a:txBody>
                  <a:tcPr/>
                </a:tc>
                <a:tc>
                  <a:txBody>
                    <a:bodyPr/>
                    <a:lstStyle/>
                    <a:p>
                      <a:pPr latinLnBrk="1"/>
                      <a:r>
                        <a:rPr lang="en-US" altLang="ko-KR" sz="1200" dirty="0" err="1" smtClean="0"/>
                        <a:t>DoseRight</a:t>
                      </a:r>
                      <a:r>
                        <a:rPr lang="en-US" altLang="ko-KR" sz="1200" dirty="0" smtClean="0"/>
                        <a:t> Automatic current selection (ACS)</a:t>
                      </a:r>
                    </a:p>
                    <a:p>
                      <a:pPr latinLnBrk="1"/>
                      <a:r>
                        <a:rPr lang="en-US" altLang="ko-KR" sz="1200" dirty="0" smtClean="0"/>
                        <a:t>Z-DOM, 3D-DOM</a:t>
                      </a:r>
                      <a:endParaRPr lang="ko-KR" altLang="en-US" sz="1200" dirty="0"/>
                    </a:p>
                  </a:txBody>
                  <a:tcPr/>
                </a:tc>
                <a:tc>
                  <a:txBody>
                    <a:bodyPr/>
                    <a:lstStyle/>
                    <a:p>
                      <a:pPr latinLnBrk="1"/>
                      <a:r>
                        <a:rPr lang="en-US" altLang="ko-KR" sz="1200" dirty="0" smtClean="0"/>
                        <a:t>CARE</a:t>
                      </a:r>
                      <a:r>
                        <a:rPr lang="en-US" altLang="ko-KR" sz="1200" baseline="0" dirty="0" smtClean="0"/>
                        <a:t> Dose 4D</a:t>
                      </a:r>
                      <a:endParaRPr lang="ko-KR" altLang="en-US" sz="1200" dirty="0"/>
                    </a:p>
                  </a:txBody>
                  <a:tcPr/>
                </a:tc>
                <a:tc>
                  <a:txBody>
                    <a:bodyPr/>
                    <a:lstStyle/>
                    <a:p>
                      <a:pPr latinLnBrk="1"/>
                      <a:r>
                        <a:rPr lang="en-US" altLang="ko-KR" sz="1200" dirty="0" smtClean="0"/>
                        <a:t>SureExposure</a:t>
                      </a:r>
                      <a:endParaRPr lang="ko-KR" altLang="en-US" sz="1200" dirty="0"/>
                    </a:p>
                  </a:txBody>
                  <a:tcPr/>
                </a:tc>
              </a:tr>
              <a:tr h="384027">
                <a:tc>
                  <a:txBody>
                    <a:bodyPr/>
                    <a:lstStyle/>
                    <a:p>
                      <a:pPr latinLnBrk="1"/>
                      <a:r>
                        <a:rPr lang="en-US" altLang="ko-KR" sz="1200" dirty="0" smtClean="0"/>
                        <a:t>Method for operator control of AEC</a:t>
                      </a:r>
                      <a:endParaRPr lang="ko-KR" altLang="en-US" sz="1200" dirty="0"/>
                    </a:p>
                  </a:txBody>
                  <a:tcPr/>
                </a:tc>
                <a:tc>
                  <a:txBody>
                    <a:bodyPr/>
                    <a:lstStyle/>
                    <a:p>
                      <a:pPr latinLnBrk="1"/>
                      <a:r>
                        <a:rPr lang="en-US" altLang="ko-KR" sz="1200" dirty="0" smtClean="0"/>
                        <a:t>Noise Index</a:t>
                      </a:r>
                      <a:endParaRPr lang="ko-KR" altLang="en-US" sz="1200" dirty="0"/>
                    </a:p>
                  </a:txBody>
                  <a:tcPr/>
                </a:tc>
                <a:tc>
                  <a:txBody>
                    <a:bodyPr/>
                    <a:lstStyle/>
                    <a:p>
                      <a:pPr latinLnBrk="1"/>
                      <a:r>
                        <a:rPr lang="en-US" altLang="ko-KR" sz="1200" dirty="0" smtClean="0"/>
                        <a:t>Reference Image</a:t>
                      </a:r>
                      <a:endParaRPr lang="ko-KR" altLang="en-US" sz="1200" dirty="0"/>
                    </a:p>
                  </a:txBody>
                  <a:tcPr/>
                </a:tc>
                <a:tc>
                  <a:txBody>
                    <a:bodyPr/>
                    <a:lstStyle/>
                    <a:p>
                      <a:pPr latinLnBrk="1"/>
                      <a:r>
                        <a:rPr lang="en-US" altLang="ko-KR" sz="1200" dirty="0" smtClean="0"/>
                        <a:t>Reference mAs</a:t>
                      </a:r>
                      <a:endParaRPr lang="ko-KR" altLang="en-US" sz="1200" dirty="0"/>
                    </a:p>
                  </a:txBody>
                  <a:tcPr/>
                </a:tc>
                <a:tc>
                  <a:txBody>
                    <a:bodyPr/>
                    <a:lstStyle/>
                    <a:p>
                      <a:pPr latinLnBrk="1"/>
                      <a:r>
                        <a:rPr lang="en-US" altLang="ko-KR" sz="1200" dirty="0" smtClean="0"/>
                        <a:t>Standard deviation</a:t>
                      </a:r>
                      <a:endParaRPr lang="ko-KR" altLang="en-US" sz="1200" dirty="0"/>
                    </a:p>
                  </a:txBody>
                  <a:tcPr/>
                </a:tc>
              </a:tr>
            </a:tbl>
          </a:graphicData>
        </a:graphic>
      </p:graphicFrame>
    </p:spTree>
    <p:extLst>
      <p:ext uri="{BB962C8B-B14F-4D97-AF65-F5344CB8AC3E}">
        <p14:creationId xmlns:p14="http://schemas.microsoft.com/office/powerpoint/2010/main" val="305820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Adjusted kVp based on patient’s size</a:t>
            </a:r>
            <a:endParaRPr lang="ko-KR" altLang="en-US" dirty="0"/>
          </a:p>
        </p:txBody>
      </p:sp>
      <p:sp>
        <p:nvSpPr>
          <p:cNvPr id="3" name="내용 개체 틀 2"/>
          <p:cNvSpPr>
            <a:spLocks noGrp="1"/>
          </p:cNvSpPr>
          <p:nvPr>
            <p:ph idx="1"/>
          </p:nvPr>
        </p:nvSpPr>
        <p:spPr>
          <a:xfrm>
            <a:off x="457200" y="1600200"/>
            <a:ext cx="8158480" cy="4876800"/>
          </a:xfrm>
        </p:spPr>
        <p:txBody>
          <a:bodyPr>
            <a:normAutofit/>
          </a:bodyPr>
          <a:lstStyle/>
          <a:p>
            <a:r>
              <a:rPr lang="en-US" altLang="ko-KR" dirty="0" smtClean="0">
                <a:latin typeface="맑은 고딕" panose="020B0503020000020004" pitchFamily="50" charset="-127"/>
                <a:ea typeface="맑은 고딕" panose="020B0503020000020004" pitchFamily="50" charset="-127"/>
              </a:rPr>
              <a:t>↓</a:t>
            </a:r>
            <a:r>
              <a:rPr lang="en-US" altLang="ko-KR" dirty="0" smtClean="0"/>
              <a:t> radiation dose by adjusting kVp according to patient’s size</a:t>
            </a:r>
          </a:p>
          <a:p>
            <a:r>
              <a:rPr lang="en-US" altLang="ko-KR" dirty="0" smtClean="0"/>
              <a:t>Care </a:t>
            </a:r>
            <a:r>
              <a:rPr lang="en-US" altLang="ko-KR" dirty="0"/>
              <a:t>kV (Siemens), Assist </a:t>
            </a:r>
            <a:r>
              <a:rPr lang="en-US" altLang="ko-KR" dirty="0" smtClean="0"/>
              <a:t>kV(GE)</a:t>
            </a:r>
          </a:p>
          <a:p>
            <a:pPr lvl="1"/>
            <a:r>
              <a:rPr lang="en-US" altLang="ko-KR" dirty="0" smtClean="0"/>
              <a:t>Automatic or semi-automatic kVp and corresponding mAs recommendations to each patients</a:t>
            </a:r>
          </a:p>
          <a:p>
            <a:pPr marL="182880" lvl="1"/>
            <a:r>
              <a:rPr lang="en-US" altLang="ko-KR" sz="2400" dirty="0" smtClean="0"/>
              <a:t>To maintain </a:t>
            </a:r>
            <a:r>
              <a:rPr lang="en-US" altLang="ko-KR" sz="2400" dirty="0"/>
              <a:t>a specific image quality while minimizing dose</a:t>
            </a:r>
            <a:endParaRPr lang="ko-KR" altLang="en-US" sz="2400" dirty="0"/>
          </a:p>
          <a:p>
            <a:endParaRPr lang="en-US" altLang="ko-KR" dirty="0" smtClean="0"/>
          </a:p>
          <a:p>
            <a:endParaRPr lang="ko-KR" altLang="en-US" dirty="0"/>
          </a:p>
        </p:txBody>
      </p:sp>
      <p:sp>
        <p:nvSpPr>
          <p:cNvPr id="4" name="TextBox 3"/>
          <p:cNvSpPr txBox="1"/>
          <p:nvPr/>
        </p:nvSpPr>
        <p:spPr>
          <a:xfrm>
            <a:off x="0" y="6611779"/>
            <a:ext cx="3235181" cy="246221"/>
          </a:xfrm>
          <a:prstGeom prst="rect">
            <a:avLst/>
          </a:prstGeom>
          <a:noFill/>
        </p:spPr>
        <p:txBody>
          <a:bodyPr wrap="none" rtlCol="0">
            <a:spAutoFit/>
          </a:bodyPr>
          <a:lstStyle/>
          <a:p>
            <a:pPr>
              <a:defRPr/>
            </a:pPr>
            <a:r>
              <a:rPr lang="en-US" altLang="ko-KR" sz="1000" dirty="0"/>
              <a:t>McCollough CH, Radiol Clin North Am 2009;47:27-40.</a:t>
            </a:r>
          </a:p>
        </p:txBody>
      </p:sp>
      <p:sp>
        <p:nvSpPr>
          <p:cNvPr id="5" name="직사각형 4"/>
          <p:cNvSpPr/>
          <p:nvPr/>
        </p:nvSpPr>
        <p:spPr>
          <a:xfrm>
            <a:off x="1923838" y="4225693"/>
            <a:ext cx="5391361" cy="9361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defRPr/>
            </a:pPr>
            <a:r>
              <a:rPr lang="en-US" altLang="ko-KR" dirty="0" smtClean="0"/>
              <a:t>Additional 20-40</a:t>
            </a:r>
            <a:r>
              <a:rPr lang="en-US" altLang="ko-KR" dirty="0"/>
              <a:t>% of radiation dose </a:t>
            </a:r>
            <a:r>
              <a:rPr lang="en-US" altLang="ko-KR" dirty="0" smtClean="0"/>
              <a:t>reduction</a:t>
            </a:r>
            <a:endParaRPr lang="en-US" altLang="ko-KR" dirty="0"/>
          </a:p>
        </p:txBody>
      </p:sp>
    </p:spTree>
    <p:extLst>
      <p:ext uri="{BB962C8B-B14F-4D97-AF65-F5344CB8AC3E}">
        <p14:creationId xmlns:p14="http://schemas.microsoft.com/office/powerpoint/2010/main" val="33784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Adjusted kVp based on patient’s size</a:t>
            </a:r>
            <a:endParaRPr lang="ko-KR" altLang="en-US"/>
          </a:p>
        </p:txBody>
      </p:sp>
      <p:sp>
        <p:nvSpPr>
          <p:cNvPr id="3" name="내용 개체 틀 2"/>
          <p:cNvSpPr>
            <a:spLocks noGrp="1"/>
          </p:cNvSpPr>
          <p:nvPr>
            <p:ph idx="1"/>
          </p:nvPr>
        </p:nvSpPr>
        <p:spPr>
          <a:xfrm>
            <a:off x="457200" y="1600200"/>
            <a:ext cx="4788976" cy="4876800"/>
          </a:xfrm>
        </p:spPr>
        <p:txBody>
          <a:bodyPr>
            <a:normAutofit/>
          </a:bodyPr>
          <a:lstStyle/>
          <a:p>
            <a:r>
              <a:rPr lang="en-US" altLang="ko-KR" sz="2800" dirty="0"/>
              <a:t>Drawbacks of low kVp </a:t>
            </a:r>
            <a:r>
              <a:rPr lang="en-US" altLang="ko-KR" sz="2800" dirty="0" smtClean="0"/>
              <a:t>protocol</a:t>
            </a:r>
            <a:endParaRPr lang="en-US" altLang="ko-KR" sz="2800" dirty="0"/>
          </a:p>
          <a:p>
            <a:pPr lvl="1"/>
            <a:r>
              <a:rPr lang="ko-KR" altLang="en-US" sz="2400" dirty="0" smtClean="0"/>
              <a:t>전반적인 </a:t>
            </a:r>
            <a:r>
              <a:rPr lang="en-US" altLang="ko-KR" sz="2400" dirty="0" smtClean="0"/>
              <a:t>Noise (SD)</a:t>
            </a:r>
            <a:r>
              <a:rPr lang="ko-KR" altLang="en-US" sz="2400" dirty="0" smtClean="0"/>
              <a:t>증가</a:t>
            </a:r>
            <a:endParaRPr lang="en-US" altLang="ko-KR" sz="2400" dirty="0" smtClean="0"/>
          </a:p>
          <a:p>
            <a:pPr lvl="2"/>
            <a:r>
              <a:rPr lang="en-US" altLang="ko-KR" sz="2000" dirty="0" smtClean="0"/>
              <a:t>higher </a:t>
            </a:r>
            <a:r>
              <a:rPr lang="en-US" altLang="ko-KR" sz="2000" dirty="0"/>
              <a:t>absorption of low-energy photons by the patients</a:t>
            </a:r>
            <a:r>
              <a:rPr lang="en-US" altLang="ko-KR" sz="2000" dirty="0" smtClean="0"/>
              <a:t>.</a:t>
            </a:r>
          </a:p>
          <a:p>
            <a:pPr lvl="2"/>
            <a:r>
              <a:rPr lang="en-US" altLang="ko-KR" sz="2000" dirty="0" smtClean="0"/>
              <a:t>Need </a:t>
            </a:r>
            <a:r>
              <a:rPr lang="en-US" altLang="ko-KR" sz="2000" dirty="0"/>
              <a:t>↑ </a:t>
            </a:r>
            <a:r>
              <a:rPr lang="en-US" altLang="ko-KR" sz="2000" dirty="0" err="1"/>
              <a:t>mAs</a:t>
            </a:r>
            <a:r>
              <a:rPr lang="en-US" altLang="ko-KR" sz="2000" dirty="0"/>
              <a:t> to maintain image </a:t>
            </a:r>
            <a:r>
              <a:rPr lang="en-US" altLang="ko-KR" sz="2000" dirty="0" smtClean="0"/>
              <a:t>noise</a:t>
            </a:r>
          </a:p>
          <a:p>
            <a:pPr lvl="2"/>
            <a:r>
              <a:rPr lang="en-US" altLang="ko-KR" sz="2000" dirty="0" smtClean="0"/>
              <a:t>Iterative reconstruction </a:t>
            </a:r>
            <a:r>
              <a:rPr lang="ko-KR" altLang="en-US" sz="2000" dirty="0" smtClean="0"/>
              <a:t>적용 필요</a:t>
            </a:r>
            <a:endParaRPr lang="en-US" altLang="ko-KR" sz="2000" dirty="0" smtClean="0"/>
          </a:p>
        </p:txBody>
      </p:sp>
      <p:sp>
        <p:nvSpPr>
          <p:cNvPr id="6" name="TextBox 5"/>
          <p:cNvSpPr txBox="1"/>
          <p:nvPr/>
        </p:nvSpPr>
        <p:spPr>
          <a:xfrm>
            <a:off x="0" y="6611779"/>
            <a:ext cx="3583032" cy="246221"/>
          </a:xfrm>
          <a:prstGeom prst="rect">
            <a:avLst/>
          </a:prstGeom>
          <a:noFill/>
        </p:spPr>
        <p:txBody>
          <a:bodyPr wrap="none" rtlCol="0">
            <a:spAutoFit/>
          </a:bodyPr>
          <a:lstStyle/>
          <a:p>
            <a:pPr>
              <a:defRPr/>
            </a:pPr>
            <a:r>
              <a:rPr lang="en-US" altLang="ko-KR" sz="1000" dirty="0"/>
              <a:t>McCollough CH, Radiographics. 2006 Mar-Apr;26(2):503-12</a:t>
            </a:r>
          </a:p>
        </p:txBody>
      </p:sp>
      <p:pic>
        <p:nvPicPr>
          <p:cNvPr id="9" name="그림 8"/>
          <p:cNvPicPr>
            <a:picLocks noChangeAspect="1"/>
          </p:cNvPicPr>
          <p:nvPr/>
        </p:nvPicPr>
        <p:blipFill>
          <a:blip r:embed="rId3"/>
          <a:stretch>
            <a:fillRect/>
          </a:stretch>
        </p:blipFill>
        <p:spPr>
          <a:xfrm>
            <a:off x="5386593" y="2352762"/>
            <a:ext cx="3617935" cy="2773614"/>
          </a:xfrm>
          <a:prstGeom prst="rect">
            <a:avLst/>
          </a:prstGeom>
        </p:spPr>
      </p:pic>
    </p:spTree>
    <p:extLst>
      <p:ext uri="{BB962C8B-B14F-4D97-AF65-F5344CB8AC3E}">
        <p14:creationId xmlns:p14="http://schemas.microsoft.com/office/powerpoint/2010/main" val="3459218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모서리가 둥근 직사각형 19"/>
          <p:cNvSpPr/>
          <p:nvPr/>
        </p:nvSpPr>
        <p:spPr>
          <a:xfrm>
            <a:off x="4921857" y="1524000"/>
            <a:ext cx="4126546" cy="48529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ko-KR" altLang="en-US" dirty="0"/>
          </a:p>
        </p:txBody>
      </p:sp>
      <p:sp>
        <p:nvSpPr>
          <p:cNvPr id="2" name="제목 1"/>
          <p:cNvSpPr>
            <a:spLocks noGrp="1"/>
          </p:cNvSpPr>
          <p:nvPr>
            <p:ph type="title"/>
          </p:nvPr>
        </p:nvSpPr>
        <p:spPr/>
        <p:txBody>
          <a:bodyPr/>
          <a:lstStyle/>
          <a:p>
            <a:r>
              <a:rPr lang="en-US" altLang="ko-KR" dirty="0" smtClean="0"/>
              <a:t>Iterative Reconstruction</a:t>
            </a:r>
            <a:endParaRPr lang="ko-KR" altLang="en-US" dirty="0"/>
          </a:p>
        </p:txBody>
      </p:sp>
      <p:sp>
        <p:nvSpPr>
          <p:cNvPr id="3" name="내용 개체 틀 2"/>
          <p:cNvSpPr>
            <a:spLocks noGrp="1"/>
          </p:cNvSpPr>
          <p:nvPr>
            <p:ph idx="1"/>
          </p:nvPr>
        </p:nvSpPr>
        <p:spPr>
          <a:xfrm>
            <a:off x="457200" y="1600200"/>
            <a:ext cx="4406891" cy="4876800"/>
          </a:xfrm>
        </p:spPr>
        <p:txBody>
          <a:bodyPr>
            <a:normAutofit/>
          </a:bodyPr>
          <a:lstStyle/>
          <a:p>
            <a:r>
              <a:rPr lang="en-US" altLang="ko-KR" sz="2800" dirty="0" smtClean="0"/>
              <a:t>Iterative reconstruction</a:t>
            </a:r>
          </a:p>
          <a:p>
            <a:pPr lvl="1"/>
            <a:r>
              <a:rPr lang="en-US" altLang="ko-KR" dirty="0" smtClean="0"/>
              <a:t>Back projection: images are reconstructed from projection data</a:t>
            </a:r>
          </a:p>
          <a:p>
            <a:pPr lvl="1"/>
            <a:r>
              <a:rPr lang="en-US" altLang="ko-KR" dirty="0" smtClean="0"/>
              <a:t>Forward projection: projection data are generated from images</a:t>
            </a:r>
          </a:p>
          <a:p>
            <a:pPr lvl="1"/>
            <a:r>
              <a:rPr lang="en-US" altLang="ko-KR" dirty="0" smtClean="0"/>
              <a:t>Estimated </a:t>
            </a:r>
            <a:r>
              <a:rPr lang="en-US" altLang="ko-KR" dirty="0"/>
              <a:t>projections are compared with the actual measured projections acquired by the </a:t>
            </a:r>
            <a:r>
              <a:rPr lang="en-US" altLang="ko-KR" dirty="0" smtClean="0"/>
              <a:t>CT</a:t>
            </a:r>
          </a:p>
          <a:p>
            <a:pPr lvl="1"/>
            <a:r>
              <a:rPr lang="en-US" altLang="ko-KR" dirty="0"/>
              <a:t>This comparison is then used to update the original estimate</a:t>
            </a:r>
            <a:endParaRPr lang="ko-KR" altLang="en-US" dirty="0"/>
          </a:p>
        </p:txBody>
      </p:sp>
      <p:pic>
        <p:nvPicPr>
          <p:cNvPr id="4" name="그림 3"/>
          <p:cNvPicPr>
            <a:picLocks noChangeAspect="1"/>
          </p:cNvPicPr>
          <p:nvPr/>
        </p:nvPicPr>
        <p:blipFill>
          <a:blip r:embed="rId3"/>
          <a:stretch>
            <a:fillRect/>
          </a:stretch>
        </p:blipFill>
        <p:spPr>
          <a:xfrm>
            <a:off x="5470751" y="1570383"/>
            <a:ext cx="1225339" cy="978966"/>
          </a:xfrm>
          <a:prstGeom prst="rect">
            <a:avLst/>
          </a:prstGeom>
        </p:spPr>
      </p:pic>
      <p:pic>
        <p:nvPicPr>
          <p:cNvPr id="5" name="그림 4"/>
          <p:cNvPicPr>
            <a:picLocks noChangeAspect="1"/>
          </p:cNvPicPr>
          <p:nvPr/>
        </p:nvPicPr>
        <p:blipFill>
          <a:blip r:embed="rId4"/>
          <a:stretch>
            <a:fillRect/>
          </a:stretch>
        </p:blipFill>
        <p:spPr>
          <a:xfrm rot="16200000">
            <a:off x="5735057" y="4840531"/>
            <a:ext cx="754493" cy="1283104"/>
          </a:xfrm>
          <a:prstGeom prst="rect">
            <a:avLst/>
          </a:prstGeom>
        </p:spPr>
      </p:pic>
      <p:pic>
        <p:nvPicPr>
          <p:cNvPr id="6" name="그림 5"/>
          <p:cNvPicPr>
            <a:picLocks noChangeAspect="1"/>
          </p:cNvPicPr>
          <p:nvPr/>
        </p:nvPicPr>
        <p:blipFill>
          <a:blip r:embed="rId4"/>
          <a:stretch>
            <a:fillRect/>
          </a:stretch>
        </p:blipFill>
        <p:spPr>
          <a:xfrm rot="16200000">
            <a:off x="6960397" y="3812152"/>
            <a:ext cx="754493" cy="1283104"/>
          </a:xfrm>
          <a:prstGeom prst="rect">
            <a:avLst/>
          </a:prstGeom>
        </p:spPr>
      </p:pic>
      <p:cxnSp>
        <p:nvCxnSpPr>
          <p:cNvPr id="7" name="직선 화살표 연결선 6"/>
          <p:cNvCxnSpPr/>
          <p:nvPr/>
        </p:nvCxnSpPr>
        <p:spPr>
          <a:xfrm flipV="1">
            <a:off x="6083420" y="2607928"/>
            <a:ext cx="0" cy="242070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02409" y="3371752"/>
            <a:ext cx="178766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ko-KR" dirty="0" smtClean="0"/>
              <a:t>Back Projection</a:t>
            </a:r>
            <a:endParaRPr lang="ko-KR" altLang="en-US"/>
          </a:p>
        </p:txBody>
      </p:sp>
      <p:cxnSp>
        <p:nvCxnSpPr>
          <p:cNvPr id="9" name="직선 화살표 연결선 8"/>
          <p:cNvCxnSpPr/>
          <p:nvPr/>
        </p:nvCxnSpPr>
        <p:spPr>
          <a:xfrm>
            <a:off x="6753856" y="2118496"/>
            <a:ext cx="583787" cy="1872595"/>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96386" y="2728535"/>
            <a:ext cx="212109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ko-KR" dirty="0" smtClean="0"/>
              <a:t>Forward Projection</a:t>
            </a:r>
            <a:endParaRPr lang="ko-KR" altLang="en-US"/>
          </a:p>
        </p:txBody>
      </p:sp>
      <p:sp>
        <p:nvSpPr>
          <p:cNvPr id="11" name="직사각형 10"/>
          <p:cNvSpPr/>
          <p:nvPr/>
        </p:nvSpPr>
        <p:spPr>
          <a:xfrm>
            <a:off x="7526729" y="5198656"/>
            <a:ext cx="1521674" cy="60779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ko-KR" dirty="0" smtClean="0"/>
              <a:t>Compare and Update</a:t>
            </a:r>
            <a:endParaRPr lang="ko-KR" altLang="en-US"/>
          </a:p>
        </p:txBody>
      </p:sp>
      <p:cxnSp>
        <p:nvCxnSpPr>
          <p:cNvPr id="12" name="직선 화살표 연결선 11"/>
          <p:cNvCxnSpPr>
            <a:endCxn id="11" idx="1"/>
          </p:cNvCxnSpPr>
          <p:nvPr/>
        </p:nvCxnSpPr>
        <p:spPr>
          <a:xfrm>
            <a:off x="7360027" y="4830951"/>
            <a:ext cx="166702" cy="6716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endCxn id="11" idx="1"/>
          </p:cNvCxnSpPr>
          <p:nvPr/>
        </p:nvCxnSpPr>
        <p:spPr>
          <a:xfrm>
            <a:off x="6822323" y="5482083"/>
            <a:ext cx="704406" cy="20468"/>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rot="16200000" flipV="1">
            <a:off x="7670786" y="1146496"/>
            <a:ext cx="0" cy="1944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flipV="1">
            <a:off x="8563383" y="2118495"/>
            <a:ext cx="8846" cy="308295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 name="위로 구부러진 화살표 15"/>
          <p:cNvSpPr/>
          <p:nvPr/>
        </p:nvSpPr>
        <p:spPr>
          <a:xfrm>
            <a:off x="7670786" y="3556418"/>
            <a:ext cx="746693" cy="43467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solidFill>
                <a:schemeClr val="tx1"/>
              </a:solidFill>
            </a:endParaRPr>
          </a:p>
        </p:txBody>
      </p:sp>
      <p:sp>
        <p:nvSpPr>
          <p:cNvPr id="17" name="위로 구부러진 화살표 16"/>
          <p:cNvSpPr/>
          <p:nvPr/>
        </p:nvSpPr>
        <p:spPr>
          <a:xfrm flipH="1" flipV="1">
            <a:off x="7641280" y="3087350"/>
            <a:ext cx="746693" cy="43467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solidFill>
                <a:schemeClr val="tx1"/>
              </a:solidFill>
            </a:endParaRPr>
          </a:p>
        </p:txBody>
      </p:sp>
      <p:sp>
        <p:nvSpPr>
          <p:cNvPr id="18" name="TextBox 17"/>
          <p:cNvSpPr txBox="1"/>
          <p:nvPr/>
        </p:nvSpPr>
        <p:spPr>
          <a:xfrm>
            <a:off x="7822874" y="3380040"/>
            <a:ext cx="41549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ko-KR" dirty="0" smtClean="0"/>
              <a:t>IR</a:t>
            </a:r>
            <a:endParaRPr lang="ko-KR" altLang="en-US"/>
          </a:p>
        </p:txBody>
      </p:sp>
      <p:sp>
        <p:nvSpPr>
          <p:cNvPr id="21" name="TextBox 20"/>
          <p:cNvSpPr txBox="1"/>
          <p:nvPr/>
        </p:nvSpPr>
        <p:spPr>
          <a:xfrm>
            <a:off x="0" y="6611779"/>
            <a:ext cx="3106941" cy="246221"/>
          </a:xfrm>
          <a:prstGeom prst="rect">
            <a:avLst/>
          </a:prstGeom>
          <a:noFill/>
        </p:spPr>
        <p:txBody>
          <a:bodyPr wrap="none" rtlCol="0">
            <a:spAutoFit/>
          </a:bodyPr>
          <a:lstStyle/>
          <a:p>
            <a:pPr>
              <a:defRPr/>
            </a:pPr>
            <a:r>
              <a:rPr lang="en-US" altLang="ko-KR" sz="1000" dirty="0"/>
              <a:t>Willemink, M. J.Eur Radiol. 2013 Jun;23(6):1623-31</a:t>
            </a:r>
          </a:p>
        </p:txBody>
      </p:sp>
      <p:sp>
        <p:nvSpPr>
          <p:cNvPr id="22" name="TextBox 21"/>
          <p:cNvSpPr txBox="1"/>
          <p:nvPr/>
        </p:nvSpPr>
        <p:spPr>
          <a:xfrm>
            <a:off x="0" y="6421279"/>
            <a:ext cx="4262705" cy="246221"/>
          </a:xfrm>
          <a:prstGeom prst="rect">
            <a:avLst/>
          </a:prstGeom>
          <a:noFill/>
        </p:spPr>
        <p:txBody>
          <a:bodyPr wrap="none" rtlCol="0">
            <a:spAutoFit/>
          </a:bodyPr>
          <a:lstStyle/>
          <a:p>
            <a:pPr>
              <a:defRPr/>
            </a:pPr>
            <a:r>
              <a:rPr lang="en-US" altLang="ko-KR" sz="1000" dirty="0"/>
              <a:t>Nelson, R. C. J Cardiovasc Comput Tomogr. 2011 Sep-Oct;5(5):286-92.</a:t>
            </a:r>
          </a:p>
        </p:txBody>
      </p:sp>
    </p:spTree>
    <p:extLst>
      <p:ext uri="{BB962C8B-B14F-4D97-AF65-F5344CB8AC3E}">
        <p14:creationId xmlns:p14="http://schemas.microsoft.com/office/powerpoint/2010/main" val="2002421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모서리가 둥근 직사각형 22"/>
          <p:cNvSpPr/>
          <p:nvPr/>
        </p:nvSpPr>
        <p:spPr>
          <a:xfrm>
            <a:off x="153564" y="4138067"/>
            <a:ext cx="6174666" cy="241513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모서리가 둥근 직사각형 7"/>
          <p:cNvSpPr/>
          <p:nvPr/>
        </p:nvSpPr>
        <p:spPr>
          <a:xfrm>
            <a:off x="153564" y="1582579"/>
            <a:ext cx="6668150" cy="241513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dirty="0"/>
          </a:p>
        </p:txBody>
      </p:sp>
      <p:sp>
        <p:nvSpPr>
          <p:cNvPr id="2" name="제목 1"/>
          <p:cNvSpPr>
            <a:spLocks noGrp="1"/>
          </p:cNvSpPr>
          <p:nvPr>
            <p:ph type="title"/>
          </p:nvPr>
        </p:nvSpPr>
        <p:spPr/>
        <p:txBody>
          <a:bodyPr/>
          <a:lstStyle/>
          <a:p>
            <a:r>
              <a:rPr lang="en-US" altLang="ko-KR" dirty="0"/>
              <a:t>Iterative Reconstruction</a:t>
            </a:r>
            <a:endParaRPr lang="ko-KR" altLang="en-US" dirty="0"/>
          </a:p>
        </p:txBody>
      </p:sp>
      <p:pic>
        <p:nvPicPr>
          <p:cNvPr id="7" name="그림 6"/>
          <p:cNvPicPr>
            <a:picLocks noChangeAspect="1"/>
          </p:cNvPicPr>
          <p:nvPr/>
        </p:nvPicPr>
        <p:blipFill>
          <a:blip r:embed="rId3"/>
          <a:stretch>
            <a:fillRect/>
          </a:stretch>
        </p:blipFill>
        <p:spPr>
          <a:xfrm>
            <a:off x="4953268" y="1773644"/>
            <a:ext cx="1787351" cy="1980000"/>
          </a:xfrm>
          <a:prstGeom prst="rect">
            <a:avLst/>
          </a:prstGeom>
        </p:spPr>
      </p:pic>
      <p:sp>
        <p:nvSpPr>
          <p:cNvPr id="13" name="직사각형 12"/>
          <p:cNvSpPr/>
          <p:nvPr/>
        </p:nvSpPr>
        <p:spPr>
          <a:xfrm>
            <a:off x="5361306" y="3697665"/>
            <a:ext cx="1026700"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ADMIRE</a:t>
            </a:r>
            <a:endParaRPr lang="ko-KR" altLang="en-US" sz="1600"/>
          </a:p>
        </p:txBody>
      </p:sp>
      <p:sp>
        <p:nvSpPr>
          <p:cNvPr id="14" name="TextBox 13"/>
          <p:cNvSpPr txBox="1"/>
          <p:nvPr/>
        </p:nvSpPr>
        <p:spPr>
          <a:xfrm>
            <a:off x="0" y="6611779"/>
            <a:ext cx="2398413" cy="246221"/>
          </a:xfrm>
          <a:prstGeom prst="rect">
            <a:avLst/>
          </a:prstGeom>
          <a:noFill/>
        </p:spPr>
        <p:txBody>
          <a:bodyPr wrap="none" rtlCol="0">
            <a:spAutoFit/>
          </a:bodyPr>
          <a:lstStyle/>
          <a:p>
            <a:pPr>
              <a:defRPr/>
            </a:pPr>
            <a:r>
              <a:rPr lang="en-US" altLang="ko-KR" sz="1000" dirty="0"/>
              <a:t>White paper </a:t>
            </a:r>
            <a:r>
              <a:rPr lang="en-US" altLang="ko-KR" sz="1000" dirty="0" smtClean="0"/>
              <a:t>from Siemens, GE, Philips</a:t>
            </a:r>
            <a:endParaRPr lang="en-US" altLang="ko-KR" sz="1000" dirty="0"/>
          </a:p>
        </p:txBody>
      </p:sp>
      <p:sp>
        <p:nvSpPr>
          <p:cNvPr id="21" name="직사각형 20"/>
          <p:cNvSpPr/>
          <p:nvPr/>
        </p:nvSpPr>
        <p:spPr>
          <a:xfrm>
            <a:off x="584815" y="4173688"/>
            <a:ext cx="864000"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ASiR</a:t>
            </a:r>
            <a:endParaRPr lang="ko-KR" altLang="en-US" sz="1600"/>
          </a:p>
        </p:txBody>
      </p:sp>
      <p:sp>
        <p:nvSpPr>
          <p:cNvPr id="22" name="직사각형 21"/>
          <p:cNvSpPr/>
          <p:nvPr/>
        </p:nvSpPr>
        <p:spPr>
          <a:xfrm>
            <a:off x="4562906" y="4171156"/>
            <a:ext cx="929393"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VEO</a:t>
            </a:r>
            <a:endParaRPr lang="ko-KR" altLang="en-US" sz="1600"/>
          </a:p>
        </p:txBody>
      </p:sp>
      <p:sp>
        <p:nvSpPr>
          <p:cNvPr id="24" name="모서리가 둥근 직사각형 23"/>
          <p:cNvSpPr/>
          <p:nvPr/>
        </p:nvSpPr>
        <p:spPr>
          <a:xfrm>
            <a:off x="3161353" y="6230618"/>
            <a:ext cx="1486346" cy="3291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smtClean="0"/>
              <a:t>GE</a:t>
            </a:r>
          </a:p>
        </p:txBody>
      </p:sp>
      <p:sp>
        <p:nvSpPr>
          <p:cNvPr id="25" name="모서리가 둥근 직사각형 24"/>
          <p:cNvSpPr/>
          <p:nvPr/>
        </p:nvSpPr>
        <p:spPr>
          <a:xfrm>
            <a:off x="6436926" y="2859315"/>
            <a:ext cx="2707074" cy="3998686"/>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ko-KR" altLang="en-US" dirty="0"/>
          </a:p>
        </p:txBody>
      </p:sp>
      <p:pic>
        <p:nvPicPr>
          <p:cNvPr id="26" name="그림 25"/>
          <p:cNvPicPr>
            <a:picLocks noChangeAspect="1"/>
          </p:cNvPicPr>
          <p:nvPr/>
        </p:nvPicPr>
        <p:blipFill>
          <a:blip r:embed="rId4"/>
          <a:stretch>
            <a:fillRect/>
          </a:stretch>
        </p:blipFill>
        <p:spPr>
          <a:xfrm>
            <a:off x="6589622" y="3760337"/>
            <a:ext cx="2518111" cy="768724"/>
          </a:xfrm>
          <a:prstGeom prst="rect">
            <a:avLst/>
          </a:prstGeom>
        </p:spPr>
      </p:pic>
      <p:pic>
        <p:nvPicPr>
          <p:cNvPr id="27" name="그림 26"/>
          <p:cNvPicPr>
            <a:picLocks noChangeAspect="1"/>
          </p:cNvPicPr>
          <p:nvPr/>
        </p:nvPicPr>
        <p:blipFill>
          <a:blip r:embed="rId5"/>
          <a:stretch>
            <a:fillRect/>
          </a:stretch>
        </p:blipFill>
        <p:spPr>
          <a:xfrm>
            <a:off x="6589621" y="3362459"/>
            <a:ext cx="2520000" cy="424759"/>
          </a:xfrm>
          <a:prstGeom prst="rect">
            <a:avLst/>
          </a:prstGeom>
        </p:spPr>
      </p:pic>
      <p:sp>
        <p:nvSpPr>
          <p:cNvPr id="28" name="직사각형 27"/>
          <p:cNvSpPr/>
          <p:nvPr/>
        </p:nvSpPr>
        <p:spPr>
          <a:xfrm>
            <a:off x="7434673" y="4592077"/>
            <a:ext cx="929393"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a:t>iDose</a:t>
            </a:r>
            <a:r>
              <a:rPr lang="en-US" altLang="ko-KR" sz="1600" baseline="30000" dirty="0"/>
              <a:t>4</a:t>
            </a:r>
            <a:endParaRPr lang="ko-KR" altLang="en-US" sz="1600"/>
          </a:p>
        </p:txBody>
      </p:sp>
      <p:pic>
        <p:nvPicPr>
          <p:cNvPr id="29" name="그림 28"/>
          <p:cNvPicPr>
            <a:picLocks noChangeAspect="1"/>
          </p:cNvPicPr>
          <p:nvPr/>
        </p:nvPicPr>
        <p:blipFill>
          <a:blip r:embed="rId6"/>
          <a:stretch>
            <a:fillRect/>
          </a:stretch>
        </p:blipFill>
        <p:spPr>
          <a:xfrm>
            <a:off x="6652045" y="5418903"/>
            <a:ext cx="2393263" cy="773787"/>
          </a:xfrm>
          <a:prstGeom prst="rect">
            <a:avLst/>
          </a:prstGeom>
        </p:spPr>
      </p:pic>
      <p:pic>
        <p:nvPicPr>
          <p:cNvPr id="34" name="그림 33"/>
          <p:cNvPicPr>
            <a:picLocks noChangeAspect="1"/>
          </p:cNvPicPr>
          <p:nvPr/>
        </p:nvPicPr>
        <p:blipFill>
          <a:blip r:embed="rId7"/>
          <a:stretch>
            <a:fillRect/>
          </a:stretch>
        </p:blipFill>
        <p:spPr>
          <a:xfrm>
            <a:off x="617286" y="1773644"/>
            <a:ext cx="1767314" cy="1980000"/>
          </a:xfrm>
          <a:prstGeom prst="rect">
            <a:avLst/>
          </a:prstGeom>
        </p:spPr>
      </p:pic>
      <p:pic>
        <p:nvPicPr>
          <p:cNvPr id="35" name="그림 34"/>
          <p:cNvPicPr>
            <a:picLocks noChangeAspect="1"/>
          </p:cNvPicPr>
          <p:nvPr/>
        </p:nvPicPr>
        <p:blipFill>
          <a:blip r:embed="rId8"/>
          <a:stretch>
            <a:fillRect/>
          </a:stretch>
        </p:blipFill>
        <p:spPr>
          <a:xfrm>
            <a:off x="2385180" y="1773644"/>
            <a:ext cx="1928704" cy="1980000"/>
          </a:xfrm>
          <a:prstGeom prst="rect">
            <a:avLst/>
          </a:prstGeom>
        </p:spPr>
      </p:pic>
      <p:sp>
        <p:nvSpPr>
          <p:cNvPr id="36" name="직사각형 35"/>
          <p:cNvSpPr/>
          <p:nvPr/>
        </p:nvSpPr>
        <p:spPr>
          <a:xfrm>
            <a:off x="1234893" y="3697665"/>
            <a:ext cx="614254"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IRIS</a:t>
            </a:r>
            <a:endParaRPr lang="ko-KR" altLang="en-US" sz="1600"/>
          </a:p>
        </p:txBody>
      </p:sp>
      <p:sp>
        <p:nvSpPr>
          <p:cNvPr id="37" name="직사각형 36"/>
          <p:cNvSpPr/>
          <p:nvPr/>
        </p:nvSpPr>
        <p:spPr>
          <a:xfrm>
            <a:off x="2911465" y="3697665"/>
            <a:ext cx="929393"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SAFIRE</a:t>
            </a:r>
            <a:endParaRPr lang="ko-KR" altLang="en-US" sz="1600"/>
          </a:p>
        </p:txBody>
      </p:sp>
      <p:sp>
        <p:nvSpPr>
          <p:cNvPr id="9" name="모서리가 둥근 직사각형 8"/>
          <p:cNvSpPr/>
          <p:nvPr/>
        </p:nvSpPr>
        <p:spPr>
          <a:xfrm>
            <a:off x="2427699" y="1570983"/>
            <a:ext cx="1486346" cy="3291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smtClean="0"/>
              <a:t>Siemens</a:t>
            </a:r>
          </a:p>
        </p:txBody>
      </p:sp>
      <p:pic>
        <p:nvPicPr>
          <p:cNvPr id="3" name="그림 2"/>
          <p:cNvPicPr>
            <a:picLocks noChangeAspect="1"/>
          </p:cNvPicPr>
          <p:nvPr/>
        </p:nvPicPr>
        <p:blipFill rotWithShape="1">
          <a:blip r:embed="rId9"/>
          <a:srcRect r="79500"/>
          <a:stretch/>
        </p:blipFill>
        <p:spPr>
          <a:xfrm>
            <a:off x="457201" y="4517223"/>
            <a:ext cx="1113671" cy="1692000"/>
          </a:xfrm>
          <a:prstGeom prst="rect">
            <a:avLst/>
          </a:prstGeom>
        </p:spPr>
      </p:pic>
      <p:pic>
        <p:nvPicPr>
          <p:cNvPr id="38" name="그림 37"/>
          <p:cNvPicPr>
            <a:picLocks noChangeAspect="1"/>
          </p:cNvPicPr>
          <p:nvPr/>
        </p:nvPicPr>
        <p:blipFill rotWithShape="1">
          <a:blip r:embed="rId9"/>
          <a:srcRect l="24175" r="38265"/>
          <a:stretch/>
        </p:blipFill>
        <p:spPr>
          <a:xfrm>
            <a:off x="1971258" y="4479865"/>
            <a:ext cx="2040464" cy="1692000"/>
          </a:xfrm>
          <a:prstGeom prst="rect">
            <a:avLst/>
          </a:prstGeom>
        </p:spPr>
      </p:pic>
      <p:pic>
        <p:nvPicPr>
          <p:cNvPr id="39" name="그림 38"/>
          <p:cNvPicPr>
            <a:picLocks noChangeAspect="1"/>
          </p:cNvPicPr>
          <p:nvPr/>
        </p:nvPicPr>
        <p:blipFill rotWithShape="1">
          <a:blip r:embed="rId9"/>
          <a:srcRect l="63509"/>
          <a:stretch/>
        </p:blipFill>
        <p:spPr>
          <a:xfrm>
            <a:off x="4108381" y="4479865"/>
            <a:ext cx="1982367" cy="1692000"/>
          </a:xfrm>
          <a:prstGeom prst="rect">
            <a:avLst/>
          </a:prstGeom>
        </p:spPr>
      </p:pic>
      <p:sp>
        <p:nvSpPr>
          <p:cNvPr id="40" name="직사각형 39"/>
          <p:cNvSpPr/>
          <p:nvPr/>
        </p:nvSpPr>
        <p:spPr>
          <a:xfrm>
            <a:off x="2644096" y="4165533"/>
            <a:ext cx="864000" cy="284956"/>
          </a:xfrm>
          <a:prstGeom prst="rect">
            <a:avLst/>
          </a:prstGeom>
          <a:ln w="3175"/>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dirty="0" smtClean="0"/>
              <a:t>ASiR-V</a:t>
            </a:r>
            <a:endParaRPr lang="ko-KR" altLang="en-US" sz="1600"/>
          </a:p>
        </p:txBody>
      </p:sp>
      <p:sp>
        <p:nvSpPr>
          <p:cNvPr id="30" name="모서리가 둥근 직사각형 29"/>
          <p:cNvSpPr/>
          <p:nvPr/>
        </p:nvSpPr>
        <p:spPr>
          <a:xfrm>
            <a:off x="7047290" y="2834397"/>
            <a:ext cx="1486346" cy="3291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smtClean="0"/>
              <a:t>Philips</a:t>
            </a:r>
          </a:p>
        </p:txBody>
      </p:sp>
    </p:spTree>
    <p:extLst>
      <p:ext uri="{BB962C8B-B14F-4D97-AF65-F5344CB8AC3E}">
        <p14:creationId xmlns:p14="http://schemas.microsoft.com/office/powerpoint/2010/main" val="59383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Content</a:t>
            </a:r>
            <a:endParaRPr lang="ko-KR" altLang="en-US"/>
          </a:p>
        </p:txBody>
      </p:sp>
      <p:sp>
        <p:nvSpPr>
          <p:cNvPr id="3" name="내용 개체 틀 2"/>
          <p:cNvSpPr>
            <a:spLocks noGrp="1"/>
          </p:cNvSpPr>
          <p:nvPr>
            <p:ph idx="1"/>
          </p:nvPr>
        </p:nvSpPr>
        <p:spPr/>
        <p:txBody>
          <a:bodyPr>
            <a:normAutofit/>
          </a:bodyPr>
          <a:lstStyle/>
          <a:p>
            <a:r>
              <a:rPr lang="en-US" altLang="ko-KR" dirty="0" smtClean="0"/>
              <a:t>Introduction</a:t>
            </a:r>
          </a:p>
          <a:p>
            <a:pPr lvl="1"/>
            <a:r>
              <a:rPr lang="en-US" altLang="ko-KR" dirty="0" smtClean="0"/>
              <a:t>Unit of radiation</a:t>
            </a:r>
          </a:p>
          <a:p>
            <a:pPr lvl="1"/>
            <a:r>
              <a:rPr lang="en-US" altLang="ko-KR" dirty="0" smtClean="0"/>
              <a:t>Definition of low dose radiation</a:t>
            </a:r>
          </a:p>
          <a:p>
            <a:r>
              <a:rPr lang="en-US" altLang="ko-KR" dirty="0" smtClean="0"/>
              <a:t>Radiation dose reduction: Why?</a:t>
            </a:r>
          </a:p>
          <a:p>
            <a:pPr lvl="1"/>
            <a:r>
              <a:rPr lang="en-US" altLang="ko-KR" dirty="0" smtClean="0"/>
              <a:t>DNA damage</a:t>
            </a:r>
          </a:p>
          <a:p>
            <a:pPr lvl="1"/>
            <a:r>
              <a:rPr lang="en-US" altLang="ko-KR" dirty="0" smtClean="0"/>
              <a:t>Biologic effect of radiation</a:t>
            </a:r>
          </a:p>
          <a:p>
            <a:r>
              <a:rPr lang="en-US" altLang="ko-KR" dirty="0" smtClean="0"/>
              <a:t>How to reduce radiation dose during CT: Optimization of CT protocol</a:t>
            </a:r>
          </a:p>
          <a:p>
            <a:pPr lvl="1"/>
            <a:r>
              <a:rPr lang="en-US" altLang="ko-KR" dirty="0" smtClean="0"/>
              <a:t>Automatic exposure control</a:t>
            </a:r>
          </a:p>
          <a:p>
            <a:pPr lvl="1"/>
            <a:r>
              <a:rPr lang="en-US" altLang="ko-KR" dirty="0" smtClean="0"/>
              <a:t>Adjusted kVp selection </a:t>
            </a:r>
          </a:p>
          <a:p>
            <a:pPr lvl="1"/>
            <a:r>
              <a:rPr lang="en-US" altLang="ko-KR" dirty="0"/>
              <a:t>Iterative </a:t>
            </a:r>
            <a:r>
              <a:rPr lang="en-US" altLang="ko-KR" dirty="0" smtClean="0"/>
              <a:t>reconstruction</a:t>
            </a:r>
          </a:p>
          <a:p>
            <a:r>
              <a:rPr lang="en-US" altLang="ko-KR" dirty="0" smtClean="0"/>
              <a:t>Double dose reduction</a:t>
            </a:r>
          </a:p>
          <a:p>
            <a:pPr marL="0" indent="0">
              <a:buNone/>
            </a:pPr>
            <a:endParaRPr lang="en-US" altLang="ko-KR" dirty="0"/>
          </a:p>
          <a:p>
            <a:pPr lvl="1"/>
            <a:endParaRPr lang="ko-KR" altLang="en-US" dirty="0"/>
          </a:p>
        </p:txBody>
      </p:sp>
    </p:spTree>
    <p:extLst>
      <p:ext uri="{BB962C8B-B14F-4D97-AF65-F5344CB8AC3E}">
        <p14:creationId xmlns:p14="http://schemas.microsoft.com/office/powerpoint/2010/main" val="2805764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a:p>
        </p:txBody>
      </p:sp>
      <p:sp>
        <p:nvSpPr>
          <p:cNvPr id="3" name="내용 개체 틀 2"/>
          <p:cNvSpPr>
            <a:spLocks noGrp="1"/>
          </p:cNvSpPr>
          <p:nvPr>
            <p:ph idx="1"/>
          </p:nvPr>
        </p:nvSpPr>
        <p:spPr/>
        <p:txBody>
          <a:bodyPr/>
          <a:lstStyle/>
          <a:p>
            <a:endParaRPr lang="ko-KR" altLang="en-US" dirty="0"/>
          </a:p>
        </p:txBody>
      </p:sp>
      <p:sp>
        <p:nvSpPr>
          <p:cNvPr id="4" name="TextBox 3"/>
          <p:cNvSpPr txBox="1"/>
          <p:nvPr/>
        </p:nvSpPr>
        <p:spPr>
          <a:xfrm>
            <a:off x="0" y="6611779"/>
            <a:ext cx="4262705" cy="246221"/>
          </a:xfrm>
          <a:prstGeom prst="rect">
            <a:avLst/>
          </a:prstGeom>
          <a:noFill/>
        </p:spPr>
        <p:txBody>
          <a:bodyPr wrap="none" rtlCol="0">
            <a:spAutoFit/>
          </a:bodyPr>
          <a:lstStyle/>
          <a:p>
            <a:pPr>
              <a:defRPr/>
            </a:pPr>
            <a:r>
              <a:rPr lang="en-US" altLang="ko-KR" sz="1000" dirty="0"/>
              <a:t>Nelson, R. C. J Cardiovasc Comput Tomogr. 2011 Sep-Oct;5(5):286-92.</a:t>
            </a:r>
          </a:p>
        </p:txBody>
      </p:sp>
      <p:sp>
        <p:nvSpPr>
          <p:cNvPr id="5" name="모서리가 둥근 직사각형 4"/>
          <p:cNvSpPr/>
          <p:nvPr/>
        </p:nvSpPr>
        <p:spPr>
          <a:xfrm>
            <a:off x="1322405" y="4138067"/>
            <a:ext cx="6438069" cy="241513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1322406" y="1582579"/>
            <a:ext cx="6438068" cy="2415133"/>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ko-KR" altLang="en-US" dirty="0"/>
          </a:p>
        </p:txBody>
      </p:sp>
      <p:sp>
        <p:nvSpPr>
          <p:cNvPr id="8" name="모서리가 둥근 직사각형 7"/>
          <p:cNvSpPr/>
          <p:nvPr/>
        </p:nvSpPr>
        <p:spPr>
          <a:xfrm>
            <a:off x="3176731" y="6261197"/>
            <a:ext cx="2842714" cy="52313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smtClean="0"/>
              <a:t>Projection domain</a:t>
            </a:r>
            <a:endParaRPr lang="ko-KR" altLang="en-US"/>
          </a:p>
        </p:txBody>
      </p:sp>
      <p:sp>
        <p:nvSpPr>
          <p:cNvPr id="10" name="모서리가 둥근 직사각형 9"/>
          <p:cNvSpPr/>
          <p:nvPr/>
        </p:nvSpPr>
        <p:spPr>
          <a:xfrm>
            <a:off x="3126789" y="1355725"/>
            <a:ext cx="2842714" cy="52313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ko-KR" dirty="0" smtClean="0"/>
              <a:t>Image domain</a:t>
            </a:r>
          </a:p>
        </p:txBody>
      </p:sp>
      <p:pic>
        <p:nvPicPr>
          <p:cNvPr id="34" name="그림 33"/>
          <p:cNvPicPr>
            <a:picLocks noChangeAspect="1"/>
          </p:cNvPicPr>
          <p:nvPr/>
        </p:nvPicPr>
        <p:blipFill>
          <a:blip r:embed="rId3"/>
          <a:stretch>
            <a:fillRect/>
          </a:stretch>
        </p:blipFill>
        <p:spPr>
          <a:xfrm rot="16200000">
            <a:off x="3359102" y="5261889"/>
            <a:ext cx="754493" cy="1283104"/>
          </a:xfrm>
          <a:prstGeom prst="rect">
            <a:avLst/>
          </a:prstGeom>
        </p:spPr>
      </p:pic>
      <p:pic>
        <p:nvPicPr>
          <p:cNvPr id="35" name="그림 34"/>
          <p:cNvPicPr>
            <a:picLocks noChangeAspect="1"/>
          </p:cNvPicPr>
          <p:nvPr/>
        </p:nvPicPr>
        <p:blipFill>
          <a:blip r:embed="rId3"/>
          <a:stretch>
            <a:fillRect/>
          </a:stretch>
        </p:blipFill>
        <p:spPr>
          <a:xfrm rot="16200000">
            <a:off x="3359102" y="4280574"/>
            <a:ext cx="754493" cy="1283104"/>
          </a:xfrm>
          <a:prstGeom prst="rect">
            <a:avLst/>
          </a:prstGeom>
        </p:spPr>
      </p:pic>
      <p:cxnSp>
        <p:nvCxnSpPr>
          <p:cNvPr id="36" name="직선 화살표 연결선 35"/>
          <p:cNvCxnSpPr/>
          <p:nvPr/>
        </p:nvCxnSpPr>
        <p:spPr>
          <a:xfrm flipV="1">
            <a:off x="5686215" y="5684515"/>
            <a:ext cx="0" cy="468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4910555" y="5076725"/>
            <a:ext cx="1521674" cy="6077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ko-KR" dirty="0" smtClean="0"/>
              <a:t>Noise identification</a:t>
            </a:r>
            <a:endParaRPr lang="ko-KR" altLang="en-US" dirty="0"/>
          </a:p>
        </p:txBody>
      </p:sp>
      <p:cxnSp>
        <p:nvCxnSpPr>
          <p:cNvPr id="38" name="직선 화살표 연결선 37"/>
          <p:cNvCxnSpPr/>
          <p:nvPr/>
        </p:nvCxnSpPr>
        <p:spPr>
          <a:xfrm rot="5400000" flipV="1">
            <a:off x="5038215" y="5467352"/>
            <a:ext cx="0" cy="1296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rot="16200000" flipV="1">
            <a:off x="5041112" y="4094549"/>
            <a:ext cx="0" cy="1332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5671392" y="4782900"/>
            <a:ext cx="0" cy="31617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V="1">
            <a:off x="3753208" y="3761779"/>
            <a:ext cx="0" cy="756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59373" y="3984472"/>
            <a:ext cx="178766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ko-KR" dirty="0" smtClean="0"/>
              <a:t>Back Projection</a:t>
            </a:r>
            <a:endParaRPr lang="ko-KR" altLang="en-US"/>
          </a:p>
        </p:txBody>
      </p:sp>
      <p:pic>
        <p:nvPicPr>
          <p:cNvPr id="45" name="그림 44"/>
          <p:cNvPicPr>
            <a:picLocks noChangeAspect="1"/>
          </p:cNvPicPr>
          <p:nvPr/>
        </p:nvPicPr>
        <p:blipFill>
          <a:blip r:embed="rId4"/>
          <a:stretch>
            <a:fillRect/>
          </a:stretch>
        </p:blipFill>
        <p:spPr>
          <a:xfrm>
            <a:off x="3123531" y="2776481"/>
            <a:ext cx="1224000" cy="977896"/>
          </a:xfrm>
          <a:prstGeom prst="rect">
            <a:avLst/>
          </a:prstGeom>
        </p:spPr>
      </p:pic>
      <p:pic>
        <p:nvPicPr>
          <p:cNvPr id="46" name="그림 45"/>
          <p:cNvPicPr>
            <a:picLocks noChangeAspect="1"/>
          </p:cNvPicPr>
          <p:nvPr/>
        </p:nvPicPr>
        <p:blipFill>
          <a:blip r:embed="rId5"/>
          <a:stretch>
            <a:fillRect/>
          </a:stretch>
        </p:blipFill>
        <p:spPr>
          <a:xfrm>
            <a:off x="3123531" y="1818938"/>
            <a:ext cx="1224000" cy="916842"/>
          </a:xfrm>
          <a:prstGeom prst="rect">
            <a:avLst/>
          </a:prstGeom>
        </p:spPr>
      </p:pic>
      <p:cxnSp>
        <p:nvCxnSpPr>
          <p:cNvPr id="48" name="직선 화살표 연결선 47"/>
          <p:cNvCxnSpPr/>
          <p:nvPr/>
        </p:nvCxnSpPr>
        <p:spPr>
          <a:xfrm flipV="1">
            <a:off x="5681952" y="3010090"/>
            <a:ext cx="0" cy="468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4906292" y="2402300"/>
            <a:ext cx="1521674" cy="6077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ko-KR" dirty="0" smtClean="0"/>
              <a:t>Noise identification</a:t>
            </a:r>
            <a:endParaRPr lang="ko-KR" altLang="en-US"/>
          </a:p>
        </p:txBody>
      </p:sp>
      <p:cxnSp>
        <p:nvCxnSpPr>
          <p:cNvPr id="50" name="직선 화살표 연결선 49"/>
          <p:cNvCxnSpPr/>
          <p:nvPr/>
        </p:nvCxnSpPr>
        <p:spPr>
          <a:xfrm rot="5400000" flipV="1">
            <a:off x="5033952" y="2792927"/>
            <a:ext cx="0" cy="1296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rot="16200000" flipV="1">
            <a:off x="5036849" y="1420124"/>
            <a:ext cx="0" cy="133200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p:cNvCxnSpPr/>
          <p:nvPr/>
        </p:nvCxnSpPr>
        <p:spPr>
          <a:xfrm>
            <a:off x="5667129" y="2108475"/>
            <a:ext cx="0" cy="316177"/>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56" name="모서리가 둥근 직사각형 55"/>
          <p:cNvSpPr/>
          <p:nvPr/>
        </p:nvSpPr>
        <p:spPr>
          <a:xfrm>
            <a:off x="6427966" y="2531806"/>
            <a:ext cx="1044588" cy="43523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b="1" dirty="0" smtClean="0"/>
              <a:t>IRIS</a:t>
            </a:r>
          </a:p>
        </p:txBody>
      </p:sp>
      <p:sp>
        <p:nvSpPr>
          <p:cNvPr id="57" name="위로 구부러진 화살표 56"/>
          <p:cNvSpPr/>
          <p:nvPr/>
        </p:nvSpPr>
        <p:spPr>
          <a:xfrm>
            <a:off x="4221452" y="2741136"/>
            <a:ext cx="746693" cy="43467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solidFill>
                <a:schemeClr val="tx1"/>
              </a:solidFill>
            </a:endParaRPr>
          </a:p>
        </p:txBody>
      </p:sp>
      <p:sp>
        <p:nvSpPr>
          <p:cNvPr id="58" name="위로 구부러진 화살표 57"/>
          <p:cNvSpPr/>
          <p:nvPr/>
        </p:nvSpPr>
        <p:spPr>
          <a:xfrm flipH="1" flipV="1">
            <a:off x="4191946" y="2272068"/>
            <a:ext cx="746693" cy="43467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solidFill>
                <a:schemeClr val="tx1"/>
              </a:solidFill>
            </a:endParaRPr>
          </a:p>
        </p:txBody>
      </p:sp>
      <p:sp>
        <p:nvSpPr>
          <p:cNvPr id="59" name="TextBox 58"/>
          <p:cNvSpPr txBox="1"/>
          <p:nvPr/>
        </p:nvSpPr>
        <p:spPr>
          <a:xfrm>
            <a:off x="4373540" y="2564758"/>
            <a:ext cx="41549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ko-KR" dirty="0" smtClean="0"/>
              <a:t>IR</a:t>
            </a:r>
            <a:endParaRPr lang="ko-KR" altLang="en-US"/>
          </a:p>
        </p:txBody>
      </p:sp>
      <p:sp>
        <p:nvSpPr>
          <p:cNvPr id="60" name="위로 구부러진 화살표 59"/>
          <p:cNvSpPr/>
          <p:nvPr/>
        </p:nvSpPr>
        <p:spPr>
          <a:xfrm>
            <a:off x="4270272" y="5368261"/>
            <a:ext cx="746693" cy="43467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solidFill>
                <a:schemeClr val="tx1"/>
              </a:solidFill>
            </a:endParaRPr>
          </a:p>
        </p:txBody>
      </p:sp>
      <p:sp>
        <p:nvSpPr>
          <p:cNvPr id="61" name="위로 구부러진 화살표 60"/>
          <p:cNvSpPr/>
          <p:nvPr/>
        </p:nvSpPr>
        <p:spPr>
          <a:xfrm flipH="1" flipV="1">
            <a:off x="4240766" y="4899193"/>
            <a:ext cx="746693" cy="434673"/>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dirty="0">
              <a:solidFill>
                <a:schemeClr val="tx1"/>
              </a:solidFill>
            </a:endParaRPr>
          </a:p>
        </p:txBody>
      </p:sp>
      <p:sp>
        <p:nvSpPr>
          <p:cNvPr id="62" name="TextBox 61"/>
          <p:cNvSpPr txBox="1"/>
          <p:nvPr/>
        </p:nvSpPr>
        <p:spPr>
          <a:xfrm>
            <a:off x="4422360" y="5191883"/>
            <a:ext cx="41549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ko-KR" dirty="0" smtClean="0"/>
              <a:t>IR</a:t>
            </a:r>
            <a:endParaRPr lang="ko-KR" altLang="en-US"/>
          </a:p>
        </p:txBody>
      </p:sp>
      <p:sp>
        <p:nvSpPr>
          <p:cNvPr id="63" name="모서리가 둥근 직사각형 62"/>
          <p:cNvSpPr/>
          <p:nvPr/>
        </p:nvSpPr>
        <p:spPr>
          <a:xfrm>
            <a:off x="6328791" y="3530676"/>
            <a:ext cx="1271359" cy="11204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b="1" dirty="0" smtClean="0"/>
              <a:t>ASiR</a:t>
            </a:r>
          </a:p>
          <a:p>
            <a:pPr algn="ctr"/>
            <a:r>
              <a:rPr lang="en-US" altLang="ko-KR" b="1" dirty="0" smtClean="0"/>
              <a:t>iDose</a:t>
            </a:r>
            <a:r>
              <a:rPr lang="en-US" altLang="ko-KR" b="1" baseline="30000" dirty="0" smtClean="0"/>
              <a:t>4</a:t>
            </a:r>
            <a:r>
              <a:rPr lang="en-US" altLang="ko-KR" b="1" dirty="0" smtClean="0"/>
              <a:t> SAFIRE</a:t>
            </a:r>
          </a:p>
          <a:p>
            <a:pPr algn="ctr"/>
            <a:r>
              <a:rPr lang="en-US" altLang="ko-KR" b="1" dirty="0" smtClean="0"/>
              <a:t>AIDR 3D</a:t>
            </a:r>
          </a:p>
        </p:txBody>
      </p:sp>
      <p:cxnSp>
        <p:nvCxnSpPr>
          <p:cNvPr id="55" name="직선 화살표 연결선 54"/>
          <p:cNvCxnSpPr/>
          <p:nvPr/>
        </p:nvCxnSpPr>
        <p:spPr>
          <a:xfrm>
            <a:off x="5231958" y="3478090"/>
            <a:ext cx="1002681" cy="56051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p:cNvCxnSpPr/>
          <p:nvPr/>
        </p:nvCxnSpPr>
        <p:spPr>
          <a:xfrm flipV="1">
            <a:off x="5268505" y="4030846"/>
            <a:ext cx="958089" cy="68387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5" name="모서리가 둥근 직사각형 64"/>
          <p:cNvSpPr/>
          <p:nvPr/>
        </p:nvSpPr>
        <p:spPr>
          <a:xfrm>
            <a:off x="6498371" y="5171693"/>
            <a:ext cx="1044588" cy="43523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ko-KR" b="1" dirty="0" smtClean="0"/>
              <a:t>MBIR</a:t>
            </a:r>
          </a:p>
        </p:txBody>
      </p:sp>
      <p:sp>
        <p:nvSpPr>
          <p:cNvPr id="40" name="직사각형 39"/>
          <p:cNvSpPr/>
          <p:nvPr/>
        </p:nvSpPr>
        <p:spPr>
          <a:xfrm>
            <a:off x="1597450" y="3369772"/>
            <a:ext cx="5391361" cy="936104"/>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defRPr/>
            </a:pPr>
            <a:r>
              <a:rPr lang="en-US" altLang="ko-KR" dirty="0" smtClean="0"/>
              <a:t>Up to 50(or 90)% </a:t>
            </a:r>
            <a:r>
              <a:rPr lang="en-US" altLang="ko-KR" dirty="0"/>
              <a:t>of radiation dose </a:t>
            </a:r>
            <a:r>
              <a:rPr lang="en-US" altLang="ko-KR" dirty="0" smtClean="0"/>
              <a:t>reduction</a:t>
            </a:r>
            <a:endParaRPr lang="en-US" altLang="ko-KR" dirty="0"/>
          </a:p>
        </p:txBody>
      </p:sp>
    </p:spTree>
    <p:extLst>
      <p:ext uri="{BB962C8B-B14F-4D97-AF65-F5344CB8AC3E}">
        <p14:creationId xmlns:p14="http://schemas.microsoft.com/office/powerpoint/2010/main" val="123152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a:p>
        </p:txBody>
      </p:sp>
      <p:sp>
        <p:nvSpPr>
          <p:cNvPr id="3" name="내용 개체 틀 2"/>
          <p:cNvSpPr>
            <a:spLocks noGrp="1"/>
          </p:cNvSpPr>
          <p:nvPr>
            <p:ph idx="1"/>
          </p:nvPr>
        </p:nvSpPr>
        <p:spPr/>
        <p:txBody>
          <a:bodyPr/>
          <a:lstStyle/>
          <a:p>
            <a:r>
              <a:rPr lang="en-US" altLang="ko-KR" dirty="0" smtClean="0"/>
              <a:t>Disadvantages of IR</a:t>
            </a:r>
          </a:p>
          <a:p>
            <a:pPr lvl="1"/>
            <a:r>
              <a:rPr lang="en-US" altLang="ko-KR" dirty="0" smtClean="0"/>
              <a:t>Need longer </a:t>
            </a:r>
            <a:r>
              <a:rPr lang="en-US" altLang="ko-KR" dirty="0"/>
              <a:t>reconstruction times and </a:t>
            </a:r>
            <a:r>
              <a:rPr lang="en-US" altLang="ko-KR" dirty="0" smtClean="0"/>
              <a:t>higher </a:t>
            </a:r>
            <a:r>
              <a:rPr lang="en-US" altLang="ko-KR" dirty="0"/>
              <a:t>computational </a:t>
            </a:r>
            <a:r>
              <a:rPr lang="en-US" altLang="ko-KR" dirty="0" smtClean="0"/>
              <a:t>power compared to FBP</a:t>
            </a:r>
          </a:p>
          <a:p>
            <a:pPr lvl="2"/>
            <a:endParaRPr lang="en-US" altLang="ko-KR" dirty="0" smtClean="0"/>
          </a:p>
          <a:p>
            <a:pPr lvl="1"/>
            <a:r>
              <a:rPr lang="en-US" altLang="ko-KR" dirty="0" smtClean="0"/>
              <a:t>Limitation in metal artifact reduction</a:t>
            </a:r>
          </a:p>
          <a:p>
            <a:pPr lvl="1"/>
            <a:endParaRPr lang="en-US" altLang="ko-KR" dirty="0"/>
          </a:p>
          <a:p>
            <a:pPr lvl="1"/>
            <a:r>
              <a:rPr lang="en-US" altLang="ko-KR" dirty="0" smtClean="0"/>
              <a:t>Blotch, pixelated appearance of images</a:t>
            </a:r>
          </a:p>
          <a:p>
            <a:pPr lvl="1"/>
            <a:endParaRPr lang="en-US" altLang="ko-KR" dirty="0"/>
          </a:p>
          <a:p>
            <a:pPr lvl="1"/>
            <a:r>
              <a:rPr lang="en-US" altLang="ko-KR" dirty="0" smtClean="0"/>
              <a:t>Decreasing low contrast resolution in strong IR setting</a:t>
            </a:r>
          </a:p>
          <a:p>
            <a:pPr lvl="1"/>
            <a:endParaRPr lang="en-US" altLang="ko-KR" dirty="0"/>
          </a:p>
        </p:txBody>
      </p:sp>
      <p:sp>
        <p:nvSpPr>
          <p:cNvPr id="4" name="TextBox 3"/>
          <p:cNvSpPr txBox="1"/>
          <p:nvPr/>
        </p:nvSpPr>
        <p:spPr>
          <a:xfrm>
            <a:off x="0" y="6611779"/>
            <a:ext cx="2896947" cy="246221"/>
          </a:xfrm>
          <a:prstGeom prst="rect">
            <a:avLst/>
          </a:prstGeom>
          <a:noFill/>
        </p:spPr>
        <p:txBody>
          <a:bodyPr wrap="none" rtlCol="0">
            <a:spAutoFit/>
          </a:bodyPr>
          <a:lstStyle/>
          <a:p>
            <a:pPr>
              <a:defRPr/>
            </a:pPr>
            <a:r>
              <a:rPr lang="en-US" altLang="ko-KR" sz="1000" dirty="0"/>
              <a:t>Khawaja,Pediatr Radiol. 2015 Jul;45(7):1046-55</a:t>
            </a:r>
          </a:p>
        </p:txBody>
      </p:sp>
    </p:spTree>
    <p:extLst>
      <p:ext uri="{BB962C8B-B14F-4D97-AF65-F5344CB8AC3E}">
        <p14:creationId xmlns:p14="http://schemas.microsoft.com/office/powerpoint/2010/main" val="2669669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a:p>
        </p:txBody>
      </p:sp>
      <p:sp>
        <p:nvSpPr>
          <p:cNvPr id="3" name="내용 개체 틀 2"/>
          <p:cNvSpPr>
            <a:spLocks noGrp="1"/>
          </p:cNvSpPr>
          <p:nvPr>
            <p:ph idx="1"/>
          </p:nvPr>
        </p:nvSpPr>
        <p:spPr/>
        <p:txBody>
          <a:bodyPr/>
          <a:lstStyle/>
          <a:p>
            <a:r>
              <a:rPr lang="en-US" altLang="ko-KR" dirty="0" smtClean="0"/>
              <a:t>Disadvantages of IR</a:t>
            </a:r>
          </a:p>
          <a:p>
            <a:pPr lvl="1"/>
            <a:r>
              <a:rPr lang="en-US" altLang="ko-KR" dirty="0">
                <a:solidFill>
                  <a:schemeClr val="bg2">
                    <a:lumMod val="90000"/>
                  </a:schemeClr>
                </a:solidFill>
              </a:rPr>
              <a:t>Need longer reconstruction times and higher computational power compared to FBP</a:t>
            </a:r>
          </a:p>
          <a:p>
            <a:pPr lvl="2"/>
            <a:endParaRPr lang="en-US" altLang="ko-KR" sz="2000" dirty="0">
              <a:solidFill>
                <a:schemeClr val="bg2">
                  <a:lumMod val="90000"/>
                </a:schemeClr>
              </a:solidFill>
            </a:endParaRPr>
          </a:p>
          <a:p>
            <a:pPr lvl="1"/>
            <a:r>
              <a:rPr lang="en-US" altLang="ko-KR" dirty="0">
                <a:solidFill>
                  <a:schemeClr val="bg2">
                    <a:lumMod val="90000"/>
                  </a:schemeClr>
                </a:solidFill>
              </a:rPr>
              <a:t>Limitation in metal artifact reduction</a:t>
            </a:r>
          </a:p>
          <a:p>
            <a:pPr lvl="1"/>
            <a:endParaRPr lang="en-US" altLang="ko-KR" dirty="0"/>
          </a:p>
          <a:p>
            <a:pPr lvl="1"/>
            <a:r>
              <a:rPr lang="en-US" altLang="ko-KR" dirty="0" smtClean="0"/>
              <a:t>Blotch, pixelated appearance of images</a:t>
            </a:r>
          </a:p>
          <a:p>
            <a:pPr lvl="1"/>
            <a:endParaRPr lang="en-US" altLang="ko-KR" dirty="0"/>
          </a:p>
          <a:p>
            <a:pPr lvl="1"/>
            <a:r>
              <a:rPr lang="en-US" altLang="ko-KR" dirty="0">
                <a:solidFill>
                  <a:schemeClr val="bg2">
                    <a:lumMod val="90000"/>
                  </a:schemeClr>
                </a:solidFill>
              </a:rPr>
              <a:t>Decreasing low contrast resolution in strong IR setting</a:t>
            </a:r>
          </a:p>
          <a:p>
            <a:pPr lvl="1"/>
            <a:endParaRPr lang="en-US" altLang="ko-KR" dirty="0"/>
          </a:p>
        </p:txBody>
      </p:sp>
      <p:sp>
        <p:nvSpPr>
          <p:cNvPr id="4" name="TextBox 3"/>
          <p:cNvSpPr txBox="1"/>
          <p:nvPr/>
        </p:nvSpPr>
        <p:spPr>
          <a:xfrm>
            <a:off x="0" y="6611779"/>
            <a:ext cx="2896947" cy="246221"/>
          </a:xfrm>
          <a:prstGeom prst="rect">
            <a:avLst/>
          </a:prstGeom>
          <a:noFill/>
        </p:spPr>
        <p:txBody>
          <a:bodyPr wrap="none" rtlCol="0">
            <a:spAutoFit/>
          </a:bodyPr>
          <a:lstStyle/>
          <a:p>
            <a:pPr>
              <a:defRPr/>
            </a:pPr>
            <a:r>
              <a:rPr lang="en-US" altLang="ko-KR" sz="1000" dirty="0"/>
              <a:t>Khawaja,Pediatr Radiol. 2015 Jul;45(7):1046-55</a:t>
            </a:r>
          </a:p>
        </p:txBody>
      </p:sp>
    </p:spTree>
    <p:extLst>
      <p:ext uri="{BB962C8B-B14F-4D97-AF65-F5344CB8AC3E}">
        <p14:creationId xmlns:p14="http://schemas.microsoft.com/office/powerpoint/2010/main" val="3780682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a:p>
        </p:txBody>
      </p:sp>
      <p:sp>
        <p:nvSpPr>
          <p:cNvPr id="3" name="내용 개체 틀 2"/>
          <p:cNvSpPr>
            <a:spLocks noGrp="1"/>
          </p:cNvSpPr>
          <p:nvPr>
            <p:ph idx="1"/>
          </p:nvPr>
        </p:nvSpPr>
        <p:spPr/>
        <p:txBody>
          <a:bodyPr/>
          <a:lstStyle/>
          <a:p>
            <a:endParaRPr lang="ko-KR" altLang="en-US" dirty="0"/>
          </a:p>
        </p:txBody>
      </p:sp>
      <p:pic>
        <p:nvPicPr>
          <p:cNvPr id="10" name="그림 9"/>
          <p:cNvPicPr>
            <a:picLocks noChangeAspect="1"/>
          </p:cNvPicPr>
          <p:nvPr/>
        </p:nvPicPr>
        <p:blipFill>
          <a:blip r:embed="rId3"/>
          <a:stretch>
            <a:fillRect/>
          </a:stretch>
        </p:blipFill>
        <p:spPr>
          <a:xfrm>
            <a:off x="-45122" y="1981013"/>
            <a:ext cx="2362953" cy="2160000"/>
          </a:xfrm>
          <a:prstGeom prst="rect">
            <a:avLst/>
          </a:prstGeom>
        </p:spPr>
      </p:pic>
      <p:pic>
        <p:nvPicPr>
          <p:cNvPr id="11" name="그림 10"/>
          <p:cNvPicPr>
            <a:picLocks noChangeAspect="1"/>
          </p:cNvPicPr>
          <p:nvPr/>
        </p:nvPicPr>
        <p:blipFill>
          <a:blip r:embed="rId4"/>
          <a:stretch>
            <a:fillRect/>
          </a:stretch>
        </p:blipFill>
        <p:spPr>
          <a:xfrm>
            <a:off x="2186486" y="1981013"/>
            <a:ext cx="2362953" cy="2160000"/>
          </a:xfrm>
          <a:prstGeom prst="rect">
            <a:avLst/>
          </a:prstGeom>
        </p:spPr>
      </p:pic>
      <p:pic>
        <p:nvPicPr>
          <p:cNvPr id="12" name="그림 11"/>
          <p:cNvPicPr>
            <a:picLocks noChangeAspect="1"/>
          </p:cNvPicPr>
          <p:nvPr/>
        </p:nvPicPr>
        <p:blipFill>
          <a:blip r:embed="rId5"/>
          <a:stretch>
            <a:fillRect/>
          </a:stretch>
        </p:blipFill>
        <p:spPr>
          <a:xfrm>
            <a:off x="4549439" y="1981013"/>
            <a:ext cx="2362953" cy="2160000"/>
          </a:xfrm>
          <a:prstGeom prst="rect">
            <a:avLst/>
          </a:prstGeom>
        </p:spPr>
      </p:pic>
      <p:pic>
        <p:nvPicPr>
          <p:cNvPr id="13" name="그림 12"/>
          <p:cNvPicPr>
            <a:picLocks noChangeAspect="1"/>
          </p:cNvPicPr>
          <p:nvPr/>
        </p:nvPicPr>
        <p:blipFill>
          <a:blip r:embed="rId6"/>
          <a:stretch>
            <a:fillRect/>
          </a:stretch>
        </p:blipFill>
        <p:spPr>
          <a:xfrm>
            <a:off x="6781047" y="1981013"/>
            <a:ext cx="2362953" cy="2160000"/>
          </a:xfrm>
          <a:prstGeom prst="rect">
            <a:avLst/>
          </a:prstGeom>
        </p:spPr>
      </p:pic>
      <p:sp>
        <p:nvSpPr>
          <p:cNvPr id="8" name="TextBox 7"/>
          <p:cNvSpPr txBox="1"/>
          <p:nvPr/>
        </p:nvSpPr>
        <p:spPr>
          <a:xfrm>
            <a:off x="3926247" y="3768200"/>
            <a:ext cx="1300356" cy="36933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dirty="0" smtClean="0"/>
              <a:t>Medium IR</a:t>
            </a:r>
            <a:endParaRPr lang="ko-KR" altLang="en-US"/>
          </a:p>
        </p:txBody>
      </p:sp>
      <p:sp>
        <p:nvSpPr>
          <p:cNvPr id="14" name="TextBox 13"/>
          <p:cNvSpPr txBox="1"/>
          <p:nvPr/>
        </p:nvSpPr>
        <p:spPr>
          <a:xfrm>
            <a:off x="7786434" y="3757462"/>
            <a:ext cx="1159292" cy="36933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dirty="0" smtClean="0"/>
              <a:t>Strong IR</a:t>
            </a:r>
            <a:endParaRPr lang="ko-KR" altLang="en-US"/>
          </a:p>
        </p:txBody>
      </p:sp>
      <p:sp>
        <p:nvSpPr>
          <p:cNvPr id="15" name="TextBox 14"/>
          <p:cNvSpPr txBox="1"/>
          <p:nvPr/>
        </p:nvSpPr>
        <p:spPr>
          <a:xfrm>
            <a:off x="801784" y="3771681"/>
            <a:ext cx="633507" cy="369332"/>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ko-KR" dirty="0" smtClean="0"/>
              <a:t>FBP</a:t>
            </a:r>
            <a:endParaRPr lang="ko-KR" altLang="en-US"/>
          </a:p>
        </p:txBody>
      </p:sp>
      <p:sp>
        <p:nvSpPr>
          <p:cNvPr id="6" name="TextBox 5"/>
          <p:cNvSpPr txBox="1"/>
          <p:nvPr/>
        </p:nvSpPr>
        <p:spPr>
          <a:xfrm>
            <a:off x="170481" y="4370525"/>
            <a:ext cx="8698301" cy="1754326"/>
          </a:xfrm>
          <a:prstGeom prst="rect">
            <a:avLst/>
          </a:prstGeom>
          <a:noFill/>
        </p:spPr>
        <p:txBody>
          <a:bodyPr wrap="square" rtlCol="0">
            <a:spAutoFit/>
          </a:bodyPr>
          <a:lstStyle/>
          <a:p>
            <a:pPr marL="285750" indent="-285750">
              <a:buFont typeface="Arial" panose="020B0604020202020204" pitchFamily="34" charset="0"/>
              <a:buChar char="•"/>
            </a:pPr>
            <a:r>
              <a:rPr lang="en-US" altLang="ko-KR" dirty="0" smtClean="0"/>
              <a:t>After </a:t>
            </a:r>
            <a:r>
              <a:rPr lang="en-US" altLang="ko-KR" dirty="0"/>
              <a:t>applying IR, general image noise decreases, but, there is also some artificial blotchy appearance of image. </a:t>
            </a:r>
            <a:endParaRPr lang="en-US" altLang="ko-KR" dirty="0" smtClean="0"/>
          </a:p>
          <a:p>
            <a:pPr marL="285750" indent="-285750">
              <a:buFont typeface="Arial" panose="020B0604020202020204" pitchFamily="34" charset="0"/>
              <a:buChar char="•"/>
            </a:pPr>
            <a:r>
              <a:rPr lang="en-US" altLang="ko-KR" dirty="0" smtClean="0"/>
              <a:t>Moreover</a:t>
            </a:r>
            <a:r>
              <a:rPr lang="en-US" altLang="ko-KR" dirty="0"/>
              <a:t>, this image appearance is usually pronounced at higher levels of IR algorithms, resulting in potentially precluding exploitation of the full potential of IR for reducing the radiation dose of CT examinations.</a:t>
            </a:r>
          </a:p>
          <a:p>
            <a:endParaRPr lang="ko-KR" altLang="en-US" dirty="0"/>
          </a:p>
        </p:txBody>
      </p:sp>
    </p:spTree>
    <p:extLst>
      <p:ext uri="{BB962C8B-B14F-4D97-AF65-F5344CB8AC3E}">
        <p14:creationId xmlns:p14="http://schemas.microsoft.com/office/powerpoint/2010/main" val="24468412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Texture analysis</a:t>
            </a:r>
            <a:endParaRPr lang="ko-KR" altLang="en-US" dirty="0"/>
          </a:p>
        </p:txBody>
      </p:sp>
      <p:sp>
        <p:nvSpPr>
          <p:cNvPr id="3" name="내용 개체 틀 2"/>
          <p:cNvSpPr>
            <a:spLocks noGrp="1"/>
          </p:cNvSpPr>
          <p:nvPr>
            <p:ph idx="1"/>
          </p:nvPr>
        </p:nvSpPr>
        <p:spPr>
          <a:xfrm>
            <a:off x="457200" y="1600200"/>
            <a:ext cx="3994879" cy="3931170"/>
          </a:xfrm>
        </p:spPr>
        <p:txBody>
          <a:bodyPr>
            <a:normAutofit fontScale="92500"/>
          </a:bodyPr>
          <a:lstStyle/>
          <a:p>
            <a:r>
              <a:rPr lang="en-US" altLang="ko-KR" dirty="0" smtClean="0"/>
              <a:t>GLCM (grey-level co-occurrence matrices) method</a:t>
            </a:r>
          </a:p>
          <a:p>
            <a:pPr lvl="1"/>
            <a:r>
              <a:rPr lang="en-US" altLang="ko-KR" sz="1700" dirty="0" smtClean="0"/>
              <a:t>Angular </a:t>
            </a:r>
            <a:r>
              <a:rPr lang="en-US" altLang="ko-KR" sz="1700" dirty="0"/>
              <a:t>second momentum (</a:t>
            </a:r>
            <a:r>
              <a:rPr lang="en-US" altLang="ko-KR" sz="1700" b="1" dirty="0" smtClean="0"/>
              <a:t>ASM</a:t>
            </a:r>
            <a:r>
              <a:rPr lang="en-US" altLang="ko-KR" sz="1700" dirty="0" smtClean="0"/>
              <a:t>), </a:t>
            </a:r>
            <a:r>
              <a:rPr lang="en-US" altLang="ko-KR" sz="1700" dirty="0"/>
              <a:t>Inverse difference moment (</a:t>
            </a:r>
            <a:r>
              <a:rPr lang="en-US" altLang="ko-KR" sz="1700" b="1" dirty="0"/>
              <a:t>IDM</a:t>
            </a:r>
            <a:r>
              <a:rPr lang="en-US" altLang="ko-KR" sz="1700" dirty="0" smtClean="0"/>
              <a:t>): represent measures of homogeneity</a:t>
            </a:r>
            <a:endParaRPr lang="en-US" altLang="ko-KR" sz="1700" dirty="0"/>
          </a:p>
          <a:p>
            <a:pPr lvl="1"/>
            <a:r>
              <a:rPr lang="en-US" altLang="ko-KR" sz="1700" b="1" dirty="0"/>
              <a:t>Correlation</a:t>
            </a:r>
            <a:r>
              <a:rPr lang="en-US" altLang="ko-KR" sz="1700" dirty="0"/>
              <a:t>: gray-tone linear dependencies within the image, high correlation value means a more </a:t>
            </a:r>
            <a:r>
              <a:rPr lang="en-US" altLang="ko-KR" sz="1700" dirty="0" smtClean="0"/>
              <a:t>consistent </a:t>
            </a:r>
            <a:r>
              <a:rPr lang="en-US" altLang="ko-KR" sz="1700" dirty="0"/>
              <a:t>text value.</a:t>
            </a:r>
          </a:p>
          <a:p>
            <a:pPr lvl="1"/>
            <a:r>
              <a:rPr lang="en-US" altLang="ko-KR" sz="1700" b="1" dirty="0" smtClean="0"/>
              <a:t>Contrast</a:t>
            </a:r>
            <a:r>
              <a:rPr lang="en-US" altLang="ko-KR" sz="1700" dirty="0" smtClean="0"/>
              <a:t>: the amount of local variation</a:t>
            </a:r>
          </a:p>
          <a:p>
            <a:pPr lvl="1"/>
            <a:r>
              <a:rPr lang="en-US" altLang="ko-KR" sz="1700" b="1" dirty="0" smtClean="0"/>
              <a:t>Entropy</a:t>
            </a:r>
            <a:r>
              <a:rPr lang="en-US" altLang="ko-KR" sz="1700" dirty="0" smtClean="0"/>
              <a:t>: higher entropy values mean less homogeneous image texture</a:t>
            </a:r>
            <a:endParaRPr lang="en-US" altLang="ko-KR" sz="1700" dirty="0"/>
          </a:p>
          <a:p>
            <a:endParaRPr lang="ko-KR" altLang="en-US" dirty="0"/>
          </a:p>
        </p:txBody>
      </p:sp>
      <p:sp>
        <p:nvSpPr>
          <p:cNvPr id="4" name="TextBox 3"/>
          <p:cNvSpPr txBox="1"/>
          <p:nvPr/>
        </p:nvSpPr>
        <p:spPr>
          <a:xfrm>
            <a:off x="0" y="6611779"/>
            <a:ext cx="3626314" cy="246221"/>
          </a:xfrm>
          <a:prstGeom prst="rect">
            <a:avLst/>
          </a:prstGeom>
          <a:noFill/>
        </p:spPr>
        <p:txBody>
          <a:bodyPr wrap="none" rtlCol="0">
            <a:spAutoFit/>
          </a:bodyPr>
          <a:lstStyle/>
          <a:p>
            <a:pPr>
              <a:defRPr/>
            </a:pPr>
            <a:r>
              <a:rPr lang="de-DE" altLang="ko-KR" sz="1000" dirty="0"/>
              <a:t>Kim, H. G. </a:t>
            </a:r>
            <a:r>
              <a:rPr lang="en-US" altLang="ko-KR" sz="1000" dirty="0" smtClean="0"/>
              <a:t>Chung, Y.E. </a:t>
            </a:r>
            <a:r>
              <a:rPr lang="de-DE" altLang="ko-KR" sz="1000" dirty="0" smtClean="0"/>
              <a:t>Yonsei </a:t>
            </a:r>
            <a:r>
              <a:rPr lang="de-DE" altLang="ko-KR" sz="1000" dirty="0"/>
              <a:t>Med J. 2015 Jan;56(1):253-61</a:t>
            </a:r>
            <a:endParaRPr lang="en-US" altLang="ko-KR" sz="1000" dirty="0"/>
          </a:p>
        </p:txBody>
      </p:sp>
      <p:pic>
        <p:nvPicPr>
          <p:cNvPr id="5" name="그림 4"/>
          <p:cNvPicPr>
            <a:picLocks noChangeAspect="1"/>
          </p:cNvPicPr>
          <p:nvPr/>
        </p:nvPicPr>
        <p:blipFill>
          <a:blip r:embed="rId3"/>
          <a:stretch>
            <a:fillRect/>
          </a:stretch>
        </p:blipFill>
        <p:spPr>
          <a:xfrm>
            <a:off x="4452079" y="1463055"/>
            <a:ext cx="4461211" cy="1791279"/>
          </a:xfrm>
          <a:prstGeom prst="rect">
            <a:avLst/>
          </a:prstGeom>
        </p:spPr>
      </p:pic>
      <p:pic>
        <p:nvPicPr>
          <p:cNvPr id="6" name="그림 5"/>
          <p:cNvPicPr>
            <a:picLocks noChangeAspect="1"/>
          </p:cNvPicPr>
          <p:nvPr/>
        </p:nvPicPr>
        <p:blipFill>
          <a:blip r:embed="rId4"/>
          <a:stretch>
            <a:fillRect/>
          </a:stretch>
        </p:blipFill>
        <p:spPr>
          <a:xfrm>
            <a:off x="4572000" y="3473471"/>
            <a:ext cx="4362894" cy="1683145"/>
          </a:xfrm>
          <a:prstGeom prst="rect">
            <a:avLst/>
          </a:prstGeom>
        </p:spPr>
      </p:pic>
      <p:pic>
        <p:nvPicPr>
          <p:cNvPr id="7" name="그림 6"/>
          <p:cNvPicPr>
            <a:picLocks noChangeAspect="1"/>
          </p:cNvPicPr>
          <p:nvPr/>
        </p:nvPicPr>
        <p:blipFill>
          <a:blip r:embed="rId5"/>
          <a:stretch>
            <a:fillRect/>
          </a:stretch>
        </p:blipFill>
        <p:spPr>
          <a:xfrm>
            <a:off x="4631960" y="5240164"/>
            <a:ext cx="2053652" cy="1617836"/>
          </a:xfrm>
          <a:prstGeom prst="rect">
            <a:avLst/>
          </a:prstGeom>
        </p:spPr>
      </p:pic>
      <p:sp>
        <p:nvSpPr>
          <p:cNvPr id="11" name="모서리가 둥근 직사각형 10"/>
          <p:cNvSpPr/>
          <p:nvPr/>
        </p:nvSpPr>
        <p:spPr>
          <a:xfrm>
            <a:off x="457200" y="5066839"/>
            <a:ext cx="3926114" cy="15449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defRPr/>
            </a:pPr>
            <a:r>
              <a:rPr lang="en-US" altLang="ko-KR" dirty="0" smtClean="0"/>
              <a:t>Images </a:t>
            </a:r>
            <a:r>
              <a:rPr lang="en-US" altLang="ko-KR" dirty="0"/>
              <a:t>with 40% ASIR from 40% radiation reduction CT  (from 250 mAs to 150 mAs) is similar image texture compared to full dose FBP </a:t>
            </a:r>
            <a:r>
              <a:rPr lang="en-US" altLang="ko-KR" dirty="0" smtClean="0"/>
              <a:t>image</a:t>
            </a:r>
            <a:endParaRPr lang="en-US" altLang="ko-KR" dirty="0"/>
          </a:p>
        </p:txBody>
      </p:sp>
      <p:cxnSp>
        <p:nvCxnSpPr>
          <p:cNvPr id="9" name="직선 화살표 연결선 8"/>
          <p:cNvCxnSpPr/>
          <p:nvPr/>
        </p:nvCxnSpPr>
        <p:spPr>
          <a:xfrm>
            <a:off x="5600700" y="2294218"/>
            <a:ext cx="4233" cy="36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7785100" y="2007079"/>
            <a:ext cx="4233" cy="36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5654553" y="4208702"/>
            <a:ext cx="4233" cy="36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p:nvPr/>
        </p:nvCxnSpPr>
        <p:spPr>
          <a:xfrm>
            <a:off x="7857067" y="4130893"/>
            <a:ext cx="4233" cy="36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p:nvPr/>
        </p:nvCxnSpPr>
        <p:spPr>
          <a:xfrm>
            <a:off x="5654553" y="5414953"/>
            <a:ext cx="4233" cy="36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모서리가 둥근 직사각형 7"/>
          <p:cNvSpPr/>
          <p:nvPr/>
        </p:nvSpPr>
        <p:spPr>
          <a:xfrm>
            <a:off x="5106692" y="1232115"/>
            <a:ext cx="1332854" cy="2918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a:t>ASM</a:t>
            </a:r>
            <a:endParaRPr lang="ko-KR" altLang="en-US" sz="1400"/>
          </a:p>
        </p:txBody>
      </p:sp>
      <p:sp>
        <p:nvSpPr>
          <p:cNvPr id="16" name="모서리가 둥근 직사각형 15"/>
          <p:cNvSpPr/>
          <p:nvPr/>
        </p:nvSpPr>
        <p:spPr>
          <a:xfrm>
            <a:off x="7190640" y="1232114"/>
            <a:ext cx="1332854" cy="2918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t>IDM</a:t>
            </a:r>
            <a:endParaRPr lang="ko-KR" altLang="en-US" sz="1400"/>
          </a:p>
        </p:txBody>
      </p:sp>
      <p:sp>
        <p:nvSpPr>
          <p:cNvPr id="18" name="모서리가 둥근 직사각형 17"/>
          <p:cNvSpPr/>
          <p:nvPr/>
        </p:nvSpPr>
        <p:spPr>
          <a:xfrm>
            <a:off x="5111861" y="3283060"/>
            <a:ext cx="1332854" cy="2918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t>Correlation</a:t>
            </a:r>
            <a:endParaRPr lang="ko-KR" altLang="en-US" sz="1400"/>
          </a:p>
        </p:txBody>
      </p:sp>
      <p:sp>
        <p:nvSpPr>
          <p:cNvPr id="19" name="모서리가 둥근 직사각형 18"/>
          <p:cNvSpPr/>
          <p:nvPr/>
        </p:nvSpPr>
        <p:spPr>
          <a:xfrm>
            <a:off x="7195809" y="3283059"/>
            <a:ext cx="1332854" cy="2918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t>Contrast</a:t>
            </a:r>
            <a:endParaRPr lang="ko-KR" altLang="en-US" sz="1400"/>
          </a:p>
        </p:txBody>
      </p:sp>
      <p:sp>
        <p:nvSpPr>
          <p:cNvPr id="20" name="모서리가 둥근 직사각형 19"/>
          <p:cNvSpPr/>
          <p:nvPr/>
        </p:nvSpPr>
        <p:spPr>
          <a:xfrm>
            <a:off x="5104281" y="5030987"/>
            <a:ext cx="1332854" cy="2918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t>Entropy</a:t>
            </a:r>
            <a:endParaRPr lang="ko-KR" altLang="en-US" sz="1400"/>
          </a:p>
        </p:txBody>
      </p:sp>
    </p:spTree>
    <p:extLst>
      <p:ext uri="{BB962C8B-B14F-4D97-AF65-F5344CB8AC3E}">
        <p14:creationId xmlns:p14="http://schemas.microsoft.com/office/powerpoint/2010/main" val="235895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a:p>
        </p:txBody>
      </p:sp>
      <p:sp>
        <p:nvSpPr>
          <p:cNvPr id="3" name="내용 개체 틀 2"/>
          <p:cNvSpPr>
            <a:spLocks noGrp="1"/>
          </p:cNvSpPr>
          <p:nvPr>
            <p:ph idx="1"/>
          </p:nvPr>
        </p:nvSpPr>
        <p:spPr/>
        <p:txBody>
          <a:bodyPr/>
          <a:lstStyle/>
          <a:p>
            <a:r>
              <a:rPr lang="en-US" altLang="ko-KR" dirty="0" smtClean="0"/>
              <a:t>Disadvantage of IR</a:t>
            </a:r>
          </a:p>
          <a:p>
            <a:pPr lvl="1"/>
            <a:r>
              <a:rPr lang="en-US" altLang="ko-KR" dirty="0">
                <a:solidFill>
                  <a:schemeClr val="bg2">
                    <a:lumMod val="90000"/>
                  </a:schemeClr>
                </a:solidFill>
              </a:rPr>
              <a:t>Longer reconstruction times and higher computational power, especially the case for MBIR (10-90 min)</a:t>
            </a:r>
            <a:endParaRPr lang="ko-KR" altLang="en-US">
              <a:solidFill>
                <a:schemeClr val="bg2">
                  <a:lumMod val="90000"/>
                </a:schemeClr>
              </a:solidFill>
            </a:endParaRPr>
          </a:p>
          <a:p>
            <a:pPr lvl="1"/>
            <a:endParaRPr lang="en-US" altLang="ko-KR" dirty="0" smtClean="0">
              <a:solidFill>
                <a:schemeClr val="bg2">
                  <a:lumMod val="90000"/>
                </a:schemeClr>
              </a:solidFill>
            </a:endParaRPr>
          </a:p>
          <a:p>
            <a:pPr lvl="1"/>
            <a:r>
              <a:rPr lang="en-US" altLang="ko-KR" dirty="0" smtClean="0">
                <a:solidFill>
                  <a:schemeClr val="bg2">
                    <a:lumMod val="90000"/>
                  </a:schemeClr>
                </a:solidFill>
              </a:rPr>
              <a:t>Blotch, pixelated appearance of images</a:t>
            </a:r>
          </a:p>
          <a:p>
            <a:pPr lvl="1"/>
            <a:endParaRPr lang="en-US" altLang="ko-KR" dirty="0" smtClean="0"/>
          </a:p>
          <a:p>
            <a:pPr lvl="1"/>
            <a:endParaRPr lang="en-US" altLang="ko-KR" dirty="0"/>
          </a:p>
          <a:p>
            <a:pPr lvl="1"/>
            <a:endParaRPr lang="en-US" altLang="ko-KR" dirty="0"/>
          </a:p>
          <a:p>
            <a:pPr lvl="1"/>
            <a:r>
              <a:rPr lang="en-US" altLang="ko-KR" dirty="0" smtClean="0"/>
              <a:t>Decreasing low contrast resolution in strong IR setting</a:t>
            </a:r>
          </a:p>
          <a:p>
            <a:pPr lvl="2"/>
            <a:r>
              <a:rPr lang="en-US" altLang="ko-KR" dirty="0"/>
              <a:t>Although IR techniques allow substantial noise reduction while maintaining high-contrast spatial resolution, low contrast resolution can be degraded by IR.</a:t>
            </a:r>
          </a:p>
          <a:p>
            <a:pPr lvl="2"/>
            <a:endParaRPr lang="en-US" altLang="ko-KR" dirty="0" smtClean="0"/>
          </a:p>
          <a:p>
            <a:pPr lvl="1"/>
            <a:endParaRPr lang="en-US" altLang="ko-KR" dirty="0"/>
          </a:p>
        </p:txBody>
      </p:sp>
      <p:sp>
        <p:nvSpPr>
          <p:cNvPr id="4" name="TextBox 3"/>
          <p:cNvSpPr txBox="1"/>
          <p:nvPr/>
        </p:nvSpPr>
        <p:spPr>
          <a:xfrm>
            <a:off x="0" y="6611779"/>
            <a:ext cx="2896947" cy="246221"/>
          </a:xfrm>
          <a:prstGeom prst="rect">
            <a:avLst/>
          </a:prstGeom>
          <a:noFill/>
        </p:spPr>
        <p:txBody>
          <a:bodyPr wrap="none" rtlCol="0">
            <a:spAutoFit/>
          </a:bodyPr>
          <a:lstStyle/>
          <a:p>
            <a:pPr>
              <a:defRPr/>
            </a:pPr>
            <a:r>
              <a:rPr lang="en-US" altLang="ko-KR" sz="1000" dirty="0"/>
              <a:t>Khawaja,Pediatr Radiol. 2015 Jul;45(7):1046-55</a:t>
            </a:r>
          </a:p>
        </p:txBody>
      </p:sp>
      <p:sp>
        <p:nvSpPr>
          <p:cNvPr id="5" name="TextBox 4"/>
          <p:cNvSpPr txBox="1"/>
          <p:nvPr/>
        </p:nvSpPr>
        <p:spPr>
          <a:xfrm>
            <a:off x="0" y="6473896"/>
            <a:ext cx="2492990" cy="246221"/>
          </a:xfrm>
          <a:prstGeom prst="rect">
            <a:avLst/>
          </a:prstGeom>
          <a:noFill/>
        </p:spPr>
        <p:txBody>
          <a:bodyPr wrap="none" rtlCol="0">
            <a:spAutoFit/>
          </a:bodyPr>
          <a:lstStyle/>
          <a:p>
            <a:pPr>
              <a:defRPr/>
            </a:pPr>
            <a:r>
              <a:rPr lang="de-DE" altLang="ko-KR" sz="1000" dirty="0"/>
              <a:t>Morsbach, F.Invest Radiol. 2016 Aug 19.</a:t>
            </a:r>
            <a:endParaRPr lang="en-US" altLang="ko-KR" sz="1000" dirty="0"/>
          </a:p>
        </p:txBody>
      </p:sp>
    </p:spTree>
    <p:extLst>
      <p:ext uri="{BB962C8B-B14F-4D97-AF65-F5344CB8AC3E}">
        <p14:creationId xmlns:p14="http://schemas.microsoft.com/office/powerpoint/2010/main" val="3728664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Disadvantage of </a:t>
            </a:r>
            <a:r>
              <a:rPr lang="en-US" altLang="ko-KR" dirty="0" smtClean="0"/>
              <a:t>IR-Low contrast resolution</a:t>
            </a:r>
            <a:endParaRPr lang="ko-KR" altLang="en-US" dirty="0"/>
          </a:p>
        </p:txBody>
      </p:sp>
      <p:sp>
        <p:nvSpPr>
          <p:cNvPr id="3" name="내용 개체 틀 2"/>
          <p:cNvSpPr>
            <a:spLocks noGrp="1"/>
          </p:cNvSpPr>
          <p:nvPr>
            <p:ph idx="1"/>
          </p:nvPr>
        </p:nvSpPr>
        <p:spPr/>
        <p:txBody>
          <a:bodyPr/>
          <a:lstStyle/>
          <a:p>
            <a:r>
              <a:rPr lang="en-US" altLang="ko-KR" dirty="0" smtClean="0"/>
              <a:t>Low contrast resolution performance by ACR</a:t>
            </a:r>
          </a:p>
          <a:p>
            <a:pPr lvl="1"/>
            <a:r>
              <a:rPr lang="en-US" altLang="ko-KR" dirty="0" smtClean="0"/>
              <a:t>All </a:t>
            </a:r>
            <a:r>
              <a:rPr lang="en-US" altLang="ko-KR" dirty="0"/>
              <a:t>four 6-mm rods were deemed to be visible by the physicist </a:t>
            </a:r>
            <a:r>
              <a:rPr lang="en-US" altLang="ko-KR" dirty="0" smtClean="0"/>
              <a:t>reviewer to pass the passing criteria.</a:t>
            </a:r>
            <a:endParaRPr lang="ko-KR" altLang="en-US"/>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944" y="3162925"/>
            <a:ext cx="2816332" cy="2754276"/>
          </a:xfrm>
          <a:prstGeom prst="rect">
            <a:avLst/>
          </a:prstGeom>
        </p:spPr>
      </p:pic>
      <p:sp>
        <p:nvSpPr>
          <p:cNvPr id="5" name="TextBox 4"/>
          <p:cNvSpPr txBox="1"/>
          <p:nvPr/>
        </p:nvSpPr>
        <p:spPr>
          <a:xfrm>
            <a:off x="0" y="6611779"/>
            <a:ext cx="3344185" cy="246221"/>
          </a:xfrm>
          <a:prstGeom prst="rect">
            <a:avLst/>
          </a:prstGeom>
          <a:noFill/>
        </p:spPr>
        <p:txBody>
          <a:bodyPr wrap="none" rtlCol="0">
            <a:spAutoFit/>
          </a:bodyPr>
          <a:lstStyle/>
          <a:p>
            <a:pPr>
              <a:defRPr/>
            </a:pPr>
            <a:r>
              <a:rPr lang="en-US" altLang="ko-KR" sz="1000" dirty="0"/>
              <a:t>McCollough, C. H</a:t>
            </a:r>
            <a:r>
              <a:rPr lang="en-US" altLang="ko-KR" sz="1000" dirty="0" smtClean="0"/>
              <a:t>. Radiology</a:t>
            </a:r>
            <a:r>
              <a:rPr lang="en-US" altLang="ko-KR" sz="1000" dirty="0"/>
              <a:t>. 2015 Aug;276(2):499-506</a:t>
            </a:r>
          </a:p>
        </p:txBody>
      </p:sp>
      <p:sp>
        <p:nvSpPr>
          <p:cNvPr id="6" name="TextBox 5"/>
          <p:cNvSpPr txBox="1"/>
          <p:nvPr/>
        </p:nvSpPr>
        <p:spPr>
          <a:xfrm>
            <a:off x="5486400" y="5964537"/>
            <a:ext cx="2946640" cy="276999"/>
          </a:xfrm>
          <a:prstGeom prst="rect">
            <a:avLst/>
          </a:prstGeom>
          <a:noFill/>
        </p:spPr>
        <p:txBody>
          <a:bodyPr wrap="none" rtlCol="0">
            <a:spAutoFit/>
          </a:bodyPr>
          <a:lstStyle/>
          <a:p>
            <a:r>
              <a:rPr lang="en-US" altLang="ko-KR" sz="1200" dirty="0"/>
              <a:t>ACR CT Accreditation Program phantom</a:t>
            </a:r>
            <a:endParaRPr lang="ko-KR" altLang="en-US" sz="1200"/>
          </a:p>
        </p:txBody>
      </p:sp>
      <p:pic>
        <p:nvPicPr>
          <p:cNvPr id="8" name="그림 7"/>
          <p:cNvPicPr>
            <a:picLocks noChangeAspect="1"/>
          </p:cNvPicPr>
          <p:nvPr/>
        </p:nvPicPr>
        <p:blipFill>
          <a:blip r:embed="rId4"/>
          <a:stretch>
            <a:fillRect/>
          </a:stretch>
        </p:blipFill>
        <p:spPr>
          <a:xfrm>
            <a:off x="2188683" y="2871920"/>
            <a:ext cx="2922777" cy="1782181"/>
          </a:xfrm>
          <a:prstGeom prst="rect">
            <a:avLst/>
          </a:prstGeom>
        </p:spPr>
      </p:pic>
      <p:pic>
        <p:nvPicPr>
          <p:cNvPr id="9" name="그림 8"/>
          <p:cNvPicPr>
            <a:picLocks noChangeAspect="1"/>
          </p:cNvPicPr>
          <p:nvPr/>
        </p:nvPicPr>
        <p:blipFill>
          <a:blip r:embed="rId5"/>
          <a:stretch>
            <a:fillRect/>
          </a:stretch>
        </p:blipFill>
        <p:spPr>
          <a:xfrm>
            <a:off x="2208434" y="4569642"/>
            <a:ext cx="2881742" cy="1756208"/>
          </a:xfrm>
          <a:prstGeom prst="rect">
            <a:avLst/>
          </a:prstGeom>
        </p:spPr>
      </p:pic>
      <p:sp>
        <p:nvSpPr>
          <p:cNvPr id="11" name="모서리가 둥근 직사각형 10"/>
          <p:cNvSpPr/>
          <p:nvPr/>
        </p:nvSpPr>
        <p:spPr>
          <a:xfrm>
            <a:off x="2735519" y="2634712"/>
            <a:ext cx="2398426" cy="24199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050" dirty="0" smtClean="0"/>
              <a:t>Lightspeed VCT w/ ASIR</a:t>
            </a:r>
            <a:endParaRPr lang="ko-KR" altLang="en-US" sz="1050"/>
          </a:p>
        </p:txBody>
      </p:sp>
      <p:sp>
        <p:nvSpPr>
          <p:cNvPr id="12" name="모서리가 둥근 직사각형 11"/>
          <p:cNvSpPr/>
          <p:nvPr/>
        </p:nvSpPr>
        <p:spPr>
          <a:xfrm>
            <a:off x="2736345" y="6328348"/>
            <a:ext cx="2397600" cy="230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050" dirty="0" smtClean="0"/>
              <a:t>Somatom </a:t>
            </a:r>
            <a:r>
              <a:rPr lang="en-US" altLang="ko-KR" sz="1050" dirty="0" err="1" smtClean="0"/>
              <a:t>Definitoin</a:t>
            </a:r>
            <a:r>
              <a:rPr lang="en-US" altLang="ko-KR" sz="1050" dirty="0" smtClean="0"/>
              <a:t> flash w/ SAFIRE</a:t>
            </a:r>
            <a:endParaRPr lang="ko-KR" altLang="en-US" sz="1050"/>
          </a:p>
        </p:txBody>
      </p:sp>
      <p:sp>
        <p:nvSpPr>
          <p:cNvPr id="13" name="TextBox 12"/>
          <p:cNvSpPr txBox="1"/>
          <p:nvPr/>
        </p:nvSpPr>
        <p:spPr>
          <a:xfrm>
            <a:off x="217357" y="2968052"/>
            <a:ext cx="1888761" cy="23083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ko-KR" dirty="0" smtClean="0"/>
              <a:t>Radiation </a:t>
            </a:r>
            <a:r>
              <a:rPr lang="en-US" altLang="ko-KR" dirty="0"/>
              <a:t>dose reductions of 25%–50</a:t>
            </a:r>
            <a:r>
              <a:rPr lang="en-US" altLang="ko-KR" dirty="0" smtClean="0"/>
              <a:t>% with IR reduce </a:t>
            </a:r>
            <a:r>
              <a:rPr lang="en-US" altLang="ko-KR" dirty="0"/>
              <a:t>the LCR relative to that achieved by using the full dose </a:t>
            </a:r>
            <a:r>
              <a:rPr lang="en-US" altLang="ko-KR" dirty="0" smtClean="0"/>
              <a:t>and FBP.</a:t>
            </a:r>
            <a:endParaRPr lang="ko-KR" altLang="en-US"/>
          </a:p>
        </p:txBody>
      </p:sp>
    </p:spTree>
    <p:extLst>
      <p:ext uri="{BB962C8B-B14F-4D97-AF65-F5344CB8AC3E}">
        <p14:creationId xmlns:p14="http://schemas.microsoft.com/office/powerpoint/2010/main" val="1206569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a:p>
        </p:txBody>
      </p:sp>
      <p:sp>
        <p:nvSpPr>
          <p:cNvPr id="3" name="내용 개체 틀 2"/>
          <p:cNvSpPr>
            <a:spLocks noGrp="1"/>
          </p:cNvSpPr>
          <p:nvPr>
            <p:ph idx="1"/>
          </p:nvPr>
        </p:nvSpPr>
        <p:spPr/>
        <p:txBody>
          <a:bodyPr>
            <a:normAutofit/>
          </a:bodyPr>
          <a:lstStyle/>
          <a:p>
            <a:r>
              <a:rPr lang="en-US" altLang="ko-KR" dirty="0" smtClean="0"/>
              <a:t>Disadvantage of IR</a:t>
            </a:r>
          </a:p>
          <a:p>
            <a:pPr lvl="1"/>
            <a:r>
              <a:rPr lang="en-US" altLang="ko-KR" dirty="0">
                <a:solidFill>
                  <a:schemeClr val="bg2">
                    <a:lumMod val="90000"/>
                  </a:schemeClr>
                </a:solidFill>
              </a:rPr>
              <a:t>Longer reconstruction times and higher computational power, especially the case for MBIR (10-90 min)</a:t>
            </a:r>
            <a:endParaRPr lang="ko-KR" altLang="en-US">
              <a:solidFill>
                <a:schemeClr val="bg2">
                  <a:lumMod val="90000"/>
                </a:schemeClr>
              </a:solidFill>
            </a:endParaRPr>
          </a:p>
          <a:p>
            <a:pPr lvl="1"/>
            <a:endParaRPr lang="en-US" altLang="ko-KR" dirty="0" smtClean="0">
              <a:solidFill>
                <a:schemeClr val="bg2"/>
              </a:solidFill>
            </a:endParaRPr>
          </a:p>
          <a:p>
            <a:pPr lvl="1"/>
            <a:r>
              <a:rPr lang="en-US" altLang="ko-KR" dirty="0" smtClean="0">
                <a:solidFill>
                  <a:schemeClr val="bg2"/>
                </a:solidFill>
              </a:rPr>
              <a:t>Blotch, pixelated appearance of images</a:t>
            </a:r>
          </a:p>
          <a:p>
            <a:pPr lvl="1"/>
            <a:endParaRPr lang="en-US" altLang="ko-KR" dirty="0" smtClean="0"/>
          </a:p>
          <a:p>
            <a:pPr lvl="1"/>
            <a:endParaRPr lang="en-US" altLang="ko-KR" dirty="0"/>
          </a:p>
          <a:p>
            <a:pPr lvl="1"/>
            <a:endParaRPr lang="en-US" altLang="ko-KR" dirty="0"/>
          </a:p>
          <a:p>
            <a:pPr lvl="1"/>
            <a:r>
              <a:rPr lang="en-US" altLang="ko-KR" dirty="0" smtClean="0"/>
              <a:t>Decreasing low contrast resolution in strong IR setting</a:t>
            </a:r>
          </a:p>
          <a:p>
            <a:pPr lvl="2">
              <a:buFont typeface="Wingdings" panose="05000000000000000000" pitchFamily="2" charset="2"/>
              <a:buChar char="à"/>
            </a:pPr>
            <a:r>
              <a:rPr lang="en-US" altLang="ko-KR" dirty="0" smtClean="0"/>
              <a:t>IR </a:t>
            </a:r>
            <a:r>
              <a:rPr lang="en-US" altLang="ko-KR" dirty="0"/>
              <a:t>algorithm </a:t>
            </a:r>
            <a:r>
              <a:rPr lang="en-US" altLang="ko-KR" dirty="0" smtClean="0"/>
              <a:t>can not </a:t>
            </a:r>
            <a:r>
              <a:rPr lang="en-US" altLang="ko-KR" dirty="0"/>
              <a:t>preserve the low-contrast detectability in CT scan which is obtained below the certain level of radiation </a:t>
            </a:r>
            <a:r>
              <a:rPr lang="en-US" altLang="ko-KR" dirty="0" smtClean="0"/>
              <a:t>dose.</a:t>
            </a:r>
          </a:p>
          <a:p>
            <a:pPr lvl="2"/>
            <a:endParaRPr lang="en-US" altLang="ko-KR" dirty="0" smtClean="0"/>
          </a:p>
          <a:p>
            <a:pPr lvl="1"/>
            <a:endParaRPr lang="en-US" altLang="ko-KR" dirty="0"/>
          </a:p>
        </p:txBody>
      </p:sp>
      <p:sp>
        <p:nvSpPr>
          <p:cNvPr id="4" name="TextBox 3"/>
          <p:cNvSpPr txBox="1"/>
          <p:nvPr/>
        </p:nvSpPr>
        <p:spPr>
          <a:xfrm>
            <a:off x="0" y="6611779"/>
            <a:ext cx="2896947" cy="246221"/>
          </a:xfrm>
          <a:prstGeom prst="rect">
            <a:avLst/>
          </a:prstGeom>
          <a:noFill/>
        </p:spPr>
        <p:txBody>
          <a:bodyPr wrap="none" rtlCol="0">
            <a:spAutoFit/>
          </a:bodyPr>
          <a:lstStyle/>
          <a:p>
            <a:pPr>
              <a:defRPr/>
            </a:pPr>
            <a:r>
              <a:rPr lang="en-US" altLang="ko-KR" sz="1000" dirty="0"/>
              <a:t>Khawaja,Pediatr Radiol. 2015 Jul;45(7):1046-55</a:t>
            </a:r>
          </a:p>
        </p:txBody>
      </p:sp>
      <p:sp>
        <p:nvSpPr>
          <p:cNvPr id="5" name="TextBox 4"/>
          <p:cNvSpPr txBox="1"/>
          <p:nvPr/>
        </p:nvSpPr>
        <p:spPr>
          <a:xfrm>
            <a:off x="0" y="6473896"/>
            <a:ext cx="2492990" cy="246221"/>
          </a:xfrm>
          <a:prstGeom prst="rect">
            <a:avLst/>
          </a:prstGeom>
          <a:noFill/>
        </p:spPr>
        <p:txBody>
          <a:bodyPr wrap="none" rtlCol="0">
            <a:spAutoFit/>
          </a:bodyPr>
          <a:lstStyle/>
          <a:p>
            <a:pPr>
              <a:defRPr/>
            </a:pPr>
            <a:r>
              <a:rPr lang="de-DE" altLang="ko-KR" sz="1000" dirty="0"/>
              <a:t>Morsbach, F.Invest Radiol. 2016 Aug 19.</a:t>
            </a:r>
            <a:endParaRPr lang="en-US" altLang="ko-KR" sz="1000" dirty="0"/>
          </a:p>
        </p:txBody>
      </p:sp>
      <p:sp>
        <p:nvSpPr>
          <p:cNvPr id="6" name="모서리가 둥근 직사각형 5"/>
          <p:cNvSpPr/>
          <p:nvPr/>
        </p:nvSpPr>
        <p:spPr>
          <a:xfrm>
            <a:off x="520995" y="2444857"/>
            <a:ext cx="7741403" cy="196828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ko-KR" sz="2400" dirty="0"/>
              <a:t>Hence it is reasonable to apply medium degree of IR with less than 50% dose reduction for </a:t>
            </a:r>
            <a:r>
              <a:rPr lang="en-US" altLang="ko-KR" sz="2400" dirty="0" smtClean="0"/>
              <a:t>abdominal (liver) </a:t>
            </a:r>
            <a:r>
              <a:rPr lang="en-US" altLang="ko-KR" sz="2400" dirty="0"/>
              <a:t>CT protocol. </a:t>
            </a:r>
          </a:p>
        </p:txBody>
      </p:sp>
    </p:spTree>
    <p:extLst>
      <p:ext uri="{BB962C8B-B14F-4D97-AF65-F5344CB8AC3E}">
        <p14:creationId xmlns:p14="http://schemas.microsoft.com/office/powerpoint/2010/main" val="4073602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Iterative Reconstruction</a:t>
            </a:r>
            <a:endParaRPr lang="ko-KR" altLang="en-US" dirty="0"/>
          </a:p>
        </p:txBody>
      </p:sp>
      <p:graphicFrame>
        <p:nvGraphicFramePr>
          <p:cNvPr id="3" name="표 2"/>
          <p:cNvGraphicFramePr>
            <a:graphicFrameLocks noGrp="1"/>
          </p:cNvGraphicFramePr>
          <p:nvPr>
            <p:extLst>
              <p:ext uri="{D42A27DB-BD31-4B8C-83A1-F6EECF244321}">
                <p14:modId xmlns:p14="http://schemas.microsoft.com/office/powerpoint/2010/main" val="4141316020"/>
              </p:ext>
            </p:extLst>
          </p:nvPr>
        </p:nvGraphicFramePr>
        <p:xfrm>
          <a:off x="112485" y="2158531"/>
          <a:ext cx="8919029" cy="3434670"/>
        </p:xfrm>
        <a:graphic>
          <a:graphicData uri="http://schemas.openxmlformats.org/drawingml/2006/table">
            <a:tbl>
              <a:tblPr firstRow="1" bandRow="1">
                <a:tableStyleId>{5C22544A-7EE6-4342-B048-85BDC9FD1C3A}</a:tableStyleId>
              </a:tblPr>
              <a:tblGrid>
                <a:gridCol w="1274147"/>
                <a:gridCol w="1274147"/>
                <a:gridCol w="1274147"/>
                <a:gridCol w="1274147"/>
                <a:gridCol w="1274147"/>
                <a:gridCol w="1274147"/>
                <a:gridCol w="1274147"/>
              </a:tblGrid>
              <a:tr h="360000">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Author</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Year</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Dose reduction</a:t>
                      </a:r>
                    </a:p>
                  </a:txBody>
                  <a:tcPr marL="6350" marR="6350" marT="6350" marB="0" anchor="ctr"/>
                </a:tc>
                <a:tc>
                  <a:txBody>
                    <a:bodyPr/>
                    <a:lstStyle/>
                    <a:p>
                      <a:pPr algn="ctr" fontAlgn="ctr"/>
                      <a:r>
                        <a:rPr lang="en-US" sz="900" b="1" i="0" u="none" strike="noStrike" dirty="0">
                          <a:solidFill>
                            <a:srgbClr val="000000"/>
                          </a:solidFill>
                          <a:effectLst/>
                          <a:latin typeface="맑은 고딕" panose="020B0503020000020004" pitchFamily="50" charset="-127"/>
                          <a:ea typeface="맑은 고딕" panose="020B0503020000020004" pitchFamily="50" charset="-127"/>
                        </a:rPr>
                        <a:t>CTDIvol (mGy)</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IR technique</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Target Dz</a:t>
                      </a:r>
                    </a:p>
                  </a:txBody>
                  <a:tcPr marL="6350" marR="6350" marT="6350" marB="0" anchor="ctr"/>
                </a:tc>
                <a:tc>
                  <a:txBody>
                    <a:bodyPr/>
                    <a:lstStyle/>
                    <a:p>
                      <a:pPr algn="l" fontAlgn="ct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Kwon, H.J.</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2015</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35.37%</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5.04</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ASIR_V 30-50%</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Abdomen</a:t>
                      </a:r>
                    </a:p>
                  </a:txBody>
                  <a:tcPr marL="6350" marR="6350" marT="6350" marB="0" anchor="ctr"/>
                </a:tc>
                <a:tc>
                  <a:txBody>
                    <a:bodyPr/>
                    <a:lstStyle/>
                    <a:p>
                      <a:pPr algn="l" fontAlgn="ct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Park, H.J.</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2016</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27%</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8.8</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IMR</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HCC</a:t>
                      </a:r>
                    </a:p>
                  </a:txBody>
                  <a:tcPr marL="6350" marR="6350" marT="6350" marB="0" anchor="ctr"/>
                </a:tc>
                <a:tc>
                  <a:txBody>
                    <a:bodyPr/>
                    <a:lstStyle/>
                    <a:p>
                      <a:pPr algn="l" fontAlgn="ct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Shin, H.J.</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2013</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41.30%</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18.9</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SAFIRE 3-4</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Abdomen</a:t>
                      </a:r>
                    </a:p>
                  </a:txBody>
                  <a:tcPr marL="6350" marR="6350" marT="6350" marB="0" anchor="ctr"/>
                </a:tc>
                <a:tc>
                  <a:txBody>
                    <a:bodyPr/>
                    <a:lstStyle/>
                    <a:p>
                      <a:pPr algn="l" fontAlgn="ctr"/>
                      <a:endParaRPr lang="ko-KR" alt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Park, M.N.</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2014</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50%</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5.63</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SAFIRE 2</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Liver metastasis</a:t>
                      </a:r>
                    </a:p>
                  </a:txBody>
                  <a:tcPr marL="6350" marR="6350" marT="6350" marB="0" anchor="ctr"/>
                </a:tc>
                <a:tc>
                  <a:txBody>
                    <a:bodyPr/>
                    <a:lstStyle/>
                    <a:p>
                      <a:pPr algn="l" fontAlgn="ct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Boning</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2015</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37.60%</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6.34</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ASIR 40%</a:t>
                      </a:r>
                    </a:p>
                  </a:txBody>
                  <a:tcPr marL="6350" marR="6350" marT="6350" marB="0" anchor="ctr"/>
                </a:tc>
                <a:tc>
                  <a:txBody>
                    <a:bodyPr/>
                    <a:lstStyle/>
                    <a:p>
                      <a:pPr algn="ctr" fontAlgn="ctr"/>
                      <a:r>
                        <a:rPr lang="en-US" sz="900" b="1" i="0" u="none" strike="noStrike" dirty="0">
                          <a:solidFill>
                            <a:srgbClr val="000000"/>
                          </a:solidFill>
                          <a:effectLst/>
                          <a:latin typeface="맑은 고딕" panose="020B0503020000020004" pitchFamily="50" charset="-127"/>
                          <a:ea typeface="맑은 고딕" panose="020B0503020000020004" pitchFamily="50" charset="-127"/>
                        </a:rPr>
                        <a:t>Neuroendocrine tumor</a:t>
                      </a:r>
                    </a:p>
                  </a:txBody>
                  <a:tcPr marL="6350" marR="6350" marT="6350" marB="0" anchor="ctr"/>
                </a:tc>
                <a:tc>
                  <a:txBody>
                    <a:bodyPr/>
                    <a:lstStyle/>
                    <a:p>
                      <a:pPr algn="l" fontAlgn="ct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Song, J.S .</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2015</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47%</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4.7</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SAFIRE 2</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Liver</a:t>
                      </a:r>
                    </a:p>
                  </a:txBody>
                  <a:tcPr marL="6350" marR="6350" marT="6350" marB="0" anchor="ctr"/>
                </a:tc>
                <a:tc>
                  <a:txBody>
                    <a:bodyPr/>
                    <a:lstStyle/>
                    <a:p>
                      <a:pPr algn="l" fontAlgn="ctr"/>
                      <a:endParaRPr lang="ko-KR" altLang="en-US" sz="1100" b="1" i="0" u="none" strike="noStrike">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r h="341630">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Pooler</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2016</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60-70%</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5.04</a:t>
                      </a:r>
                    </a:p>
                  </a:txBody>
                  <a:tcPr marL="6350" marR="6350" marT="6350" marB="0" anchor="ctr"/>
                </a:tc>
                <a:tc>
                  <a:txBody>
                    <a:bodyPr/>
                    <a:lstStyle/>
                    <a:p>
                      <a:pPr algn="ctr" fontAlgn="ctr"/>
                      <a:r>
                        <a:rPr lang="en-US" sz="1050" b="1" i="0" u="none" strike="noStrike" dirty="0">
                          <a:solidFill>
                            <a:srgbClr val="000000"/>
                          </a:solidFill>
                          <a:effectLst/>
                          <a:latin typeface="맑은 고딕" panose="020B0503020000020004" pitchFamily="50" charset="-127"/>
                          <a:ea typeface="맑은 고딕" panose="020B0503020000020004" pitchFamily="50" charset="-127"/>
                        </a:rPr>
                        <a:t>ASIR 25-40%, MBIR</a:t>
                      </a:r>
                    </a:p>
                  </a:txBody>
                  <a:tcPr marL="6350" marR="6350" marT="6350" marB="0" anchor="ctr"/>
                </a:tc>
                <a:tc>
                  <a:txBody>
                    <a:bodyPr/>
                    <a:lstStyle/>
                    <a:p>
                      <a:pPr algn="ctr" fontAlgn="ctr"/>
                      <a:r>
                        <a:rPr lang="en-US" sz="800" b="1" i="0" u="none" strike="noStrike" dirty="0">
                          <a:solidFill>
                            <a:srgbClr val="000000"/>
                          </a:solidFill>
                          <a:effectLst/>
                          <a:latin typeface="맑은 고딕" panose="020B0503020000020004" pitchFamily="50" charset="-127"/>
                          <a:ea typeface="맑은 고딕" panose="020B0503020000020004" pitchFamily="50" charset="-127"/>
                        </a:rPr>
                        <a:t>Liver low contrast lesion</a:t>
                      </a:r>
                    </a:p>
                  </a:txBody>
                  <a:tcPr marL="6350" marR="6350" marT="6350" marB="0" anchor="ctr"/>
                </a:tc>
                <a:tc>
                  <a:txBody>
                    <a:bodyPr/>
                    <a:lstStyle/>
                    <a:p>
                      <a:pPr algn="l"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Not appropriate</a:t>
                      </a:r>
                    </a:p>
                  </a:txBody>
                  <a:tcPr marL="6350" marR="6350" marT="6350" marB="0" anchor="ctr"/>
                </a:tc>
              </a:tr>
              <a:tr h="341630">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Vardhanabhuti</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2014</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85%</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2</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MBIR</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Abdomen</a:t>
                      </a:r>
                    </a:p>
                  </a:txBody>
                  <a:tcPr marL="6350" marR="6350" marT="6350" marB="0" anchor="ctr"/>
                </a:tc>
                <a:tc>
                  <a:txBody>
                    <a:bodyPr/>
                    <a:lstStyle/>
                    <a:p>
                      <a:pPr algn="l"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Not appropriate</a:t>
                      </a:r>
                    </a:p>
                  </a:txBody>
                  <a:tcPr marL="6350" marR="6350" marT="6350" marB="0" anchor="ctr"/>
                </a:tc>
              </a:tr>
              <a:tr h="341630">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Khawaja</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2015</a:t>
                      </a:r>
                    </a:p>
                  </a:txBody>
                  <a:tcPr marL="6350" marR="6350" marT="6350" marB="0" anchor="ctr"/>
                </a:tc>
                <a:tc>
                  <a:txBody>
                    <a:bodyPr/>
                    <a:lstStyle/>
                    <a:p>
                      <a:pPr algn="ctr" fontAlgn="ctr"/>
                      <a:r>
                        <a:rPr lang="en-US" altLang="ko-KR" sz="1100" b="1" i="0" u="none" strike="noStrike">
                          <a:solidFill>
                            <a:srgbClr val="000000"/>
                          </a:solidFill>
                          <a:effectLst/>
                          <a:latin typeface="맑은 고딕" panose="020B0503020000020004" pitchFamily="50" charset="-127"/>
                          <a:ea typeface="맑은 고딕" panose="020B0503020000020004" pitchFamily="50" charset="-127"/>
                        </a:rPr>
                        <a:t>85%</a:t>
                      </a:r>
                    </a:p>
                  </a:txBody>
                  <a:tcPr marL="6350" marR="6350" marT="6350" marB="0" anchor="ctr"/>
                </a:tc>
                <a:tc>
                  <a:txBody>
                    <a:bodyPr/>
                    <a:lstStyle/>
                    <a:p>
                      <a:pPr algn="ctr" fontAlgn="ctr"/>
                      <a:r>
                        <a:rPr lang="en-US" altLang="ko-KR" sz="1100" b="1" i="0" u="none" strike="noStrike" dirty="0">
                          <a:solidFill>
                            <a:srgbClr val="000000"/>
                          </a:solidFill>
                          <a:effectLst/>
                          <a:latin typeface="맑은 고딕" panose="020B0503020000020004" pitchFamily="50" charset="-127"/>
                          <a:ea typeface="맑은 고딕" panose="020B0503020000020004" pitchFamily="50" charset="-127"/>
                        </a:rPr>
                        <a:t>1.2</a:t>
                      </a:r>
                    </a:p>
                  </a:txBody>
                  <a:tcPr marL="6350" marR="6350" marT="6350" marB="0" anchor="ctr"/>
                </a:tc>
                <a:tc>
                  <a:txBody>
                    <a:bodyPr/>
                    <a:lstStyle/>
                    <a:p>
                      <a:pPr algn="ctr" fontAlgn="ctr"/>
                      <a:r>
                        <a:rPr lang="en-US" sz="1100" b="1" i="0" u="none" strike="noStrike">
                          <a:solidFill>
                            <a:srgbClr val="000000"/>
                          </a:solidFill>
                          <a:effectLst/>
                          <a:latin typeface="맑은 고딕" panose="020B0503020000020004" pitchFamily="50" charset="-127"/>
                          <a:ea typeface="맑은 고딕" panose="020B0503020000020004" pitchFamily="50" charset="-127"/>
                        </a:rPr>
                        <a:t>IMR</a:t>
                      </a:r>
                    </a:p>
                  </a:txBody>
                  <a:tcPr marL="6350" marR="6350" marT="6350" marB="0" anchor="ctr"/>
                </a:tc>
                <a:tc>
                  <a:txBody>
                    <a:bodyPr/>
                    <a:lstStyle/>
                    <a:p>
                      <a:pPr algn="ctr"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Liver</a:t>
                      </a:r>
                    </a:p>
                  </a:txBody>
                  <a:tcPr marL="6350" marR="6350" marT="6350" marB="0" anchor="ctr"/>
                </a:tc>
                <a:tc>
                  <a:txBody>
                    <a:bodyPr/>
                    <a:lstStyle/>
                    <a:p>
                      <a:pPr algn="l" fontAlgn="ctr"/>
                      <a:r>
                        <a:rPr lang="en-US" sz="1100" b="1" i="0" u="none" strike="noStrike" dirty="0">
                          <a:solidFill>
                            <a:srgbClr val="000000"/>
                          </a:solidFill>
                          <a:effectLst/>
                          <a:latin typeface="맑은 고딕" panose="020B0503020000020004" pitchFamily="50" charset="-127"/>
                          <a:ea typeface="맑은 고딕" panose="020B0503020000020004" pitchFamily="50" charset="-127"/>
                        </a:rPr>
                        <a:t>Not </a:t>
                      </a:r>
                      <a:r>
                        <a:rPr lang="en-US" sz="1100" b="1" i="0" u="none" strike="noStrike" dirty="0" smtClean="0">
                          <a:solidFill>
                            <a:srgbClr val="000000"/>
                          </a:solidFill>
                          <a:effectLst/>
                          <a:latin typeface="맑은 고딕" panose="020B0503020000020004" pitchFamily="50" charset="-127"/>
                          <a:ea typeface="맑은 고딕" panose="020B0503020000020004" pitchFamily="50" charset="-127"/>
                        </a:rPr>
                        <a:t>appropriate</a:t>
                      </a:r>
                      <a:endParaRPr lang="en-US" sz="11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6350" marR="6350" marT="6350" marB="0" anchor="ctr"/>
                </a:tc>
              </a:tr>
            </a:tbl>
          </a:graphicData>
        </a:graphic>
      </p:graphicFrame>
      <p:sp>
        <p:nvSpPr>
          <p:cNvPr id="5" name="직사각형 4"/>
          <p:cNvSpPr/>
          <p:nvPr/>
        </p:nvSpPr>
        <p:spPr>
          <a:xfrm>
            <a:off x="145143" y="2503930"/>
            <a:ext cx="8853714" cy="2042886"/>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6" name="직사각형 5"/>
          <p:cNvSpPr/>
          <p:nvPr/>
        </p:nvSpPr>
        <p:spPr>
          <a:xfrm>
            <a:off x="145143" y="4546815"/>
            <a:ext cx="8853714" cy="999593"/>
          </a:xfrm>
          <a:prstGeom prst="rect">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410111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Double Dose reduction</a:t>
            </a:r>
            <a:endParaRPr lang="ko-KR" altLang="en-US"/>
          </a:p>
        </p:txBody>
      </p:sp>
      <p:sp>
        <p:nvSpPr>
          <p:cNvPr id="4" name="텍스트 개체 틀 3"/>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23705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Introduction</a:t>
            </a:r>
            <a:endParaRPr lang="ko-KR" altLang="en-US"/>
          </a:p>
        </p:txBody>
      </p:sp>
      <p:sp>
        <p:nvSpPr>
          <p:cNvPr id="4" name="텍스트 개체 틀 3"/>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852970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Double Dose reduction</a:t>
            </a:r>
            <a:endParaRPr lang="ko-KR" altLang="en-US"/>
          </a:p>
        </p:txBody>
      </p:sp>
      <p:sp>
        <p:nvSpPr>
          <p:cNvPr id="3" name="내용 개체 틀 2"/>
          <p:cNvSpPr>
            <a:spLocks noGrp="1"/>
          </p:cNvSpPr>
          <p:nvPr>
            <p:ph idx="1"/>
          </p:nvPr>
        </p:nvSpPr>
        <p:spPr/>
        <p:txBody>
          <a:bodyPr/>
          <a:lstStyle/>
          <a:p>
            <a:r>
              <a:rPr lang="en-US" altLang="ko-KR" dirty="0" smtClean="0"/>
              <a:t>Double dose reduction</a:t>
            </a:r>
          </a:p>
          <a:p>
            <a:pPr lvl="1"/>
            <a:r>
              <a:rPr lang="en-US" altLang="ko-KR" dirty="0" smtClean="0"/>
              <a:t>Reduce both radiation </a:t>
            </a:r>
            <a:r>
              <a:rPr lang="en-US" altLang="ko-KR" dirty="0"/>
              <a:t>dose and </a:t>
            </a:r>
            <a:r>
              <a:rPr lang="en-US" altLang="ko-KR" dirty="0" smtClean="0"/>
              <a:t>CM dose </a:t>
            </a:r>
            <a:r>
              <a:rPr lang="en-US" altLang="ko-KR" dirty="0"/>
              <a:t>by lowering tube voltage.</a:t>
            </a:r>
          </a:p>
          <a:p>
            <a:pPr lvl="1"/>
            <a:endParaRPr lang="en-US" altLang="ko-KR" dirty="0" smtClean="0"/>
          </a:p>
          <a:p>
            <a:endParaRPr lang="en-US" altLang="ko-KR" dirty="0"/>
          </a:p>
          <a:p>
            <a:r>
              <a:rPr lang="en-US" altLang="ko-KR" dirty="0" smtClean="0"/>
              <a:t>Benefit </a:t>
            </a:r>
            <a:r>
              <a:rPr lang="en-US" altLang="ko-KR" dirty="0"/>
              <a:t>of low kVp </a:t>
            </a:r>
            <a:r>
              <a:rPr lang="en-US" altLang="ko-KR" dirty="0" smtClean="0"/>
              <a:t>protocol</a:t>
            </a:r>
            <a:endParaRPr lang="en-US" altLang="ko-KR" dirty="0"/>
          </a:p>
          <a:p>
            <a:pPr lvl="1"/>
            <a:r>
              <a:rPr lang="en-US" altLang="ko-KR" dirty="0"/>
              <a:t>Radiation dose reduction</a:t>
            </a:r>
          </a:p>
          <a:p>
            <a:pPr lvl="1"/>
            <a:r>
              <a:rPr lang="en-US" altLang="ko-KR" dirty="0"/>
              <a:t>HU of iodine </a:t>
            </a:r>
            <a:r>
              <a:rPr lang="en-US" altLang="ko-KR" dirty="0" smtClean="0"/>
              <a:t>increases</a:t>
            </a:r>
          </a:p>
          <a:p>
            <a:pPr lvl="2"/>
            <a:r>
              <a:rPr lang="en-US" altLang="ko-KR" dirty="0"/>
              <a:t> As tube voltage decreases, it </a:t>
            </a:r>
            <a:r>
              <a:rPr lang="en-US" altLang="ko-KR" dirty="0" smtClean="0"/>
              <a:t>becomes closer </a:t>
            </a:r>
            <a:r>
              <a:rPr lang="en-US" altLang="ko-KR" dirty="0"/>
              <a:t>to the k-edge of iodine and the photoelectric absorption of iodine increases, resulting </a:t>
            </a:r>
            <a:r>
              <a:rPr lang="en-US" altLang="ko-KR" dirty="0" smtClean="0"/>
              <a:t>in increased HU </a:t>
            </a:r>
            <a:r>
              <a:rPr lang="en-US" altLang="ko-KR" dirty="0"/>
              <a:t>of iodine on CT</a:t>
            </a:r>
          </a:p>
          <a:p>
            <a:pPr lvl="1"/>
            <a:endParaRPr lang="ko-KR" altLang="en-US" dirty="0"/>
          </a:p>
        </p:txBody>
      </p:sp>
    </p:spTree>
    <p:extLst>
      <p:ext uri="{BB962C8B-B14F-4D97-AF65-F5344CB8AC3E}">
        <p14:creationId xmlns:p14="http://schemas.microsoft.com/office/powerpoint/2010/main" val="611351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Double Dose </a:t>
            </a:r>
            <a:r>
              <a:rPr lang="en-US" altLang="ko-KR" dirty="0" smtClean="0"/>
              <a:t>reduction</a:t>
            </a:r>
            <a:endParaRPr lang="ko-KR" altLang="en-US" dirty="0"/>
          </a:p>
        </p:txBody>
      </p:sp>
      <p:sp>
        <p:nvSpPr>
          <p:cNvPr id="3" name="내용 개체 틀 2"/>
          <p:cNvSpPr>
            <a:spLocks noGrp="1"/>
          </p:cNvSpPr>
          <p:nvPr>
            <p:ph idx="1"/>
          </p:nvPr>
        </p:nvSpPr>
        <p:spPr>
          <a:xfrm>
            <a:off x="457200" y="1600200"/>
            <a:ext cx="4034971" cy="4876800"/>
          </a:xfrm>
        </p:spPr>
        <p:txBody>
          <a:bodyPr>
            <a:normAutofit/>
          </a:bodyPr>
          <a:lstStyle/>
          <a:p>
            <a:pPr marL="182880" lvl="2">
              <a:buSzPct val="85000"/>
            </a:pPr>
            <a:r>
              <a:rPr lang="en-US" altLang="ko-KR" sz="2400" dirty="0" smtClean="0"/>
              <a:t>Low kVp protocol</a:t>
            </a:r>
          </a:p>
          <a:p>
            <a:pPr marL="457200" lvl="3">
              <a:buSzPct val="85000"/>
            </a:pPr>
            <a:r>
              <a:rPr lang="en-US" altLang="ko-KR" sz="2000" dirty="0" smtClean="0"/>
              <a:t>Iodine </a:t>
            </a:r>
            <a:r>
              <a:rPr lang="en-US" altLang="ko-KR" sz="2000" dirty="0"/>
              <a:t>manifests with higher HU values than it does with the standard CT technique, even with the same CM dose.</a:t>
            </a:r>
            <a:endParaRPr lang="ko-KR" altLang="en-US" sz="2000"/>
          </a:p>
          <a:p>
            <a:pPr marL="457200" lvl="3">
              <a:buSzPct val="85000"/>
            </a:pPr>
            <a:endParaRPr lang="en-US" altLang="ko-KR" sz="2000" dirty="0" smtClean="0"/>
          </a:p>
          <a:p>
            <a:pPr marL="457200" lvl="3">
              <a:buSzPct val="85000"/>
            </a:pPr>
            <a:r>
              <a:rPr lang="en-US" altLang="ko-KR" sz="2000" dirty="0" smtClean="0"/>
              <a:t>↑ </a:t>
            </a:r>
            <a:r>
              <a:rPr lang="en-US" altLang="ko-KR" sz="2000" dirty="0"/>
              <a:t>conspicuity of hyper- and hypo-vascular structure or </a:t>
            </a:r>
            <a:r>
              <a:rPr lang="en-US" altLang="ko-KR" sz="2000" dirty="0" smtClean="0"/>
              <a:t>lesions</a:t>
            </a:r>
            <a:endParaRPr lang="en-US" altLang="ko-KR" sz="2000" dirty="0"/>
          </a:p>
        </p:txBody>
      </p:sp>
      <p:pic>
        <p:nvPicPr>
          <p:cNvPr id="4" name="Picture 1"/>
          <p:cNvPicPr>
            <a:picLocks noChangeAspect="1" noChangeArrowheads="1"/>
          </p:cNvPicPr>
          <p:nvPr/>
        </p:nvPicPr>
        <p:blipFill>
          <a:blip r:embed="rId3" cstate="print"/>
          <a:srcRect/>
          <a:stretch>
            <a:fillRect/>
          </a:stretch>
        </p:blipFill>
        <p:spPr bwMode="auto">
          <a:xfrm>
            <a:off x="4780767" y="1660578"/>
            <a:ext cx="3848100" cy="3402012"/>
          </a:xfrm>
          <a:prstGeom prst="rect">
            <a:avLst/>
          </a:prstGeom>
          <a:noFill/>
          <a:ln w="9525">
            <a:noFill/>
            <a:miter lim="800000"/>
            <a:headEnd/>
            <a:tailEnd/>
          </a:ln>
        </p:spPr>
      </p:pic>
      <p:sp>
        <p:nvSpPr>
          <p:cNvPr id="5" name="Text Box 62"/>
          <p:cNvSpPr txBox="1">
            <a:spLocks noChangeArrowheads="1"/>
          </p:cNvSpPr>
          <p:nvPr/>
        </p:nvSpPr>
        <p:spPr bwMode="auto">
          <a:xfrm>
            <a:off x="5726917" y="2484490"/>
            <a:ext cx="1422400" cy="461665"/>
          </a:xfrm>
          <a:prstGeom prst="rect">
            <a:avLst/>
          </a:prstGeom>
          <a:noFill/>
          <a:ln w="38100" algn="ctr">
            <a:noFill/>
            <a:miter lim="800000"/>
            <a:headEnd/>
            <a:tailEnd/>
          </a:ln>
          <a:effectLst/>
        </p:spPr>
        <p:txBody>
          <a:bodyPr>
            <a:spAutoFit/>
            <a:scene3d>
              <a:camera prst="orthographicFront"/>
              <a:lightRig rig="threePt" dir="t">
                <a:rot lat="0" lon="0" rev="4200000"/>
              </a:lightRig>
            </a:scene3d>
            <a:sp3d extrusionH="57150">
              <a:bevelT w="63500" h="50800" prst="angle"/>
            </a:sp3d>
          </a:bodyPr>
          <a:lstStyle/>
          <a:p>
            <a:pPr latinLnBrk="0">
              <a:defRPr/>
            </a:pPr>
            <a:r>
              <a:rPr kumimoji="0" lang="en-US" sz="2400" b="1" dirty="0">
                <a:solidFill>
                  <a:srgbClr val="FF99CC"/>
                </a:solidFill>
                <a:effectLst>
                  <a:outerShdw blurRad="38100" dist="38100" dir="2700000" algn="tl">
                    <a:srgbClr val="000000">
                      <a:alpha val="43137"/>
                    </a:srgbClr>
                  </a:outerShdw>
                </a:effectLst>
                <a:latin typeface="Arial" pitchFamily="34" charset="0"/>
                <a:ea typeface="+mn-ea"/>
              </a:rPr>
              <a:t>Iodine</a:t>
            </a:r>
          </a:p>
        </p:txBody>
      </p:sp>
      <p:pic>
        <p:nvPicPr>
          <p:cNvPr id="6" name="그림 5"/>
          <p:cNvPicPr>
            <a:picLocks noChangeAspect="1"/>
          </p:cNvPicPr>
          <p:nvPr/>
        </p:nvPicPr>
        <p:blipFill>
          <a:blip r:embed="rId4"/>
          <a:stretch>
            <a:fillRect/>
          </a:stretch>
        </p:blipFill>
        <p:spPr>
          <a:xfrm>
            <a:off x="4432089" y="4934743"/>
            <a:ext cx="4711911" cy="1800000"/>
          </a:xfrm>
          <a:prstGeom prst="rect">
            <a:avLst/>
          </a:prstGeom>
        </p:spPr>
      </p:pic>
      <p:cxnSp>
        <p:nvCxnSpPr>
          <p:cNvPr id="8" name="직선 화살표 연결선 7"/>
          <p:cNvCxnSpPr/>
          <p:nvPr/>
        </p:nvCxnSpPr>
        <p:spPr>
          <a:xfrm flipV="1">
            <a:off x="5393410" y="3060916"/>
            <a:ext cx="433953" cy="2092270"/>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flipV="1">
            <a:off x="6036591" y="4471262"/>
            <a:ext cx="2898182" cy="68192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0787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Drawbacks of contrast media</a:t>
            </a:r>
            <a:endParaRPr lang="ko-KR" altLang="en-US"/>
          </a:p>
        </p:txBody>
      </p:sp>
      <p:sp>
        <p:nvSpPr>
          <p:cNvPr id="3" name="내용 개체 틀 2"/>
          <p:cNvSpPr>
            <a:spLocks noGrp="1"/>
          </p:cNvSpPr>
          <p:nvPr>
            <p:ph idx="1"/>
          </p:nvPr>
        </p:nvSpPr>
        <p:spPr/>
        <p:txBody>
          <a:bodyPr/>
          <a:lstStyle/>
          <a:p>
            <a:r>
              <a:rPr lang="en-US" altLang="ko-KR" dirty="0"/>
              <a:t>Contrast induced nephropathy (CIN) </a:t>
            </a:r>
          </a:p>
          <a:p>
            <a:pPr lvl="1"/>
            <a:r>
              <a:rPr lang="en-US" altLang="ko-KR" dirty="0"/>
              <a:t>Increases short term </a:t>
            </a:r>
            <a:r>
              <a:rPr lang="en-US" altLang="ko-KR" dirty="0" smtClean="0"/>
              <a:t>in-hospital </a:t>
            </a:r>
            <a:r>
              <a:rPr lang="en-US" altLang="ko-KR" dirty="0"/>
              <a:t>mortality/morbidity</a:t>
            </a:r>
          </a:p>
          <a:p>
            <a:pPr lvl="1"/>
            <a:r>
              <a:rPr lang="en-US" altLang="ko-KR" dirty="0"/>
              <a:t>Predisposing factor for long-term loss of kidney function</a:t>
            </a:r>
          </a:p>
          <a:p>
            <a:pPr lvl="1"/>
            <a:r>
              <a:rPr lang="en-US" altLang="ko-KR" dirty="0"/>
              <a:t>Incidence of CIN ∝ CM dose</a:t>
            </a:r>
          </a:p>
          <a:p>
            <a:r>
              <a:rPr lang="en-US" altLang="ko-KR" dirty="0" smtClean="0"/>
              <a:t>CM amplify DNA radiation damage during CT</a:t>
            </a:r>
            <a:endParaRPr lang="ko-KR" altLang="en-US"/>
          </a:p>
        </p:txBody>
      </p:sp>
      <p:pic>
        <p:nvPicPr>
          <p:cNvPr id="6" name="그림 5"/>
          <p:cNvPicPr>
            <a:picLocks noChangeAspect="1"/>
          </p:cNvPicPr>
          <p:nvPr/>
        </p:nvPicPr>
        <p:blipFill>
          <a:blip r:embed="rId3"/>
          <a:stretch>
            <a:fillRect/>
          </a:stretch>
        </p:blipFill>
        <p:spPr>
          <a:xfrm>
            <a:off x="1619573" y="3801964"/>
            <a:ext cx="2339709" cy="2453553"/>
          </a:xfrm>
          <a:prstGeom prst="rect">
            <a:avLst/>
          </a:prstGeom>
        </p:spPr>
      </p:pic>
      <p:pic>
        <p:nvPicPr>
          <p:cNvPr id="9" name="그림 8"/>
          <p:cNvPicPr>
            <a:picLocks noChangeAspect="1"/>
          </p:cNvPicPr>
          <p:nvPr/>
        </p:nvPicPr>
        <p:blipFill>
          <a:blip r:embed="rId4"/>
          <a:stretch>
            <a:fillRect/>
          </a:stretch>
        </p:blipFill>
        <p:spPr>
          <a:xfrm>
            <a:off x="4713451" y="3801965"/>
            <a:ext cx="2609499" cy="2261566"/>
          </a:xfrm>
          <a:prstGeom prst="rect">
            <a:avLst/>
          </a:prstGeom>
        </p:spPr>
      </p:pic>
      <p:sp>
        <p:nvSpPr>
          <p:cNvPr id="10" name="TextBox 9"/>
          <p:cNvSpPr txBox="1"/>
          <p:nvPr/>
        </p:nvSpPr>
        <p:spPr>
          <a:xfrm>
            <a:off x="0" y="6611779"/>
            <a:ext cx="1920719" cy="246221"/>
          </a:xfrm>
          <a:prstGeom prst="rect">
            <a:avLst/>
          </a:prstGeom>
          <a:noFill/>
        </p:spPr>
        <p:txBody>
          <a:bodyPr wrap="none" rtlCol="0">
            <a:spAutoFit/>
          </a:bodyPr>
          <a:lstStyle/>
          <a:p>
            <a:pPr>
              <a:defRPr/>
            </a:pPr>
            <a:r>
              <a:rPr lang="da-DK" altLang="ko-KR" sz="1000" dirty="0"/>
              <a:t>(Piechowiak, Peter et al. 2015)</a:t>
            </a:r>
            <a:endParaRPr lang="ko-KR" altLang="en-US" sz="1000" dirty="0"/>
          </a:p>
        </p:txBody>
      </p:sp>
    </p:spTree>
    <p:extLst>
      <p:ext uri="{BB962C8B-B14F-4D97-AF65-F5344CB8AC3E}">
        <p14:creationId xmlns:p14="http://schemas.microsoft.com/office/powerpoint/2010/main" val="1943179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7"/>
          <p:cNvSpPr/>
          <p:nvPr/>
        </p:nvSpPr>
        <p:spPr>
          <a:xfrm>
            <a:off x="2711302" y="4324789"/>
            <a:ext cx="581247" cy="919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a:t>Double Dose </a:t>
            </a:r>
            <a:r>
              <a:rPr lang="en-US" altLang="ko-KR" dirty="0" smtClean="0"/>
              <a:t>reduction</a:t>
            </a:r>
            <a:endParaRPr lang="ko-KR" altLang="en-US"/>
          </a:p>
        </p:txBody>
      </p:sp>
      <p:sp>
        <p:nvSpPr>
          <p:cNvPr id="3" name="내용 개체 틀 2"/>
          <p:cNvSpPr>
            <a:spLocks noGrp="1"/>
          </p:cNvSpPr>
          <p:nvPr>
            <p:ph idx="1"/>
          </p:nvPr>
        </p:nvSpPr>
        <p:spPr/>
        <p:txBody>
          <a:bodyPr>
            <a:normAutofit/>
          </a:bodyPr>
          <a:lstStyle/>
          <a:p>
            <a:pPr lvl="1"/>
            <a:endParaRPr lang="en-US" altLang="ko-KR" dirty="0"/>
          </a:p>
          <a:p>
            <a:r>
              <a:rPr lang="en-US" altLang="ko-KR" dirty="0" smtClean="0"/>
              <a:t>Increased HU of iodine in lower kVp protocol</a:t>
            </a:r>
          </a:p>
          <a:p>
            <a:pPr lvl="1"/>
            <a:r>
              <a:rPr lang="en-US" altLang="ko-KR" dirty="0">
                <a:solidFill>
                  <a:schemeClr val="bg2">
                    <a:lumMod val="90000"/>
                  </a:schemeClr>
                </a:solidFill>
              </a:rPr>
              <a:t>↑ conspicuity of hyper- and hypo-vascular structure or lesions</a:t>
            </a:r>
          </a:p>
          <a:p>
            <a:pPr lvl="1"/>
            <a:r>
              <a:rPr lang="en-US" altLang="ko-KR" dirty="0" smtClean="0">
                <a:latin typeface="맑은 고딕" panose="020B0503020000020004" pitchFamily="50" charset="-127"/>
                <a:ea typeface="맑은 고딕" panose="020B0503020000020004" pitchFamily="50" charset="-127"/>
              </a:rPr>
              <a:t>↓ dose of CM with preservation of CNR of focal lesions</a:t>
            </a:r>
            <a:endParaRPr lang="en-US" altLang="ko-KR" dirty="0"/>
          </a:p>
          <a:p>
            <a:endParaRPr lang="en-US" altLang="ko-KR" dirty="0" smtClean="0"/>
          </a:p>
          <a:p>
            <a:endParaRPr lang="ko-KR" altLang="en-US" dirty="0"/>
          </a:p>
        </p:txBody>
      </p:sp>
      <p:sp>
        <p:nvSpPr>
          <p:cNvPr id="6" name="자유형 5"/>
          <p:cNvSpPr/>
          <p:nvPr/>
        </p:nvSpPr>
        <p:spPr>
          <a:xfrm>
            <a:off x="303952" y="4412509"/>
            <a:ext cx="2171662" cy="1435397"/>
          </a:xfrm>
          <a:custGeom>
            <a:avLst/>
            <a:gdLst>
              <a:gd name="connsiteX0" fmla="*/ 171076 w 1437061"/>
              <a:gd name="connsiteY0" fmla="*/ 0 h 946589"/>
              <a:gd name="connsiteX1" fmla="*/ 734601 w 1437061"/>
              <a:gd name="connsiteY1" fmla="*/ 10633 h 946589"/>
              <a:gd name="connsiteX2" fmla="*/ 830294 w 1437061"/>
              <a:gd name="connsiteY2" fmla="*/ 31898 h 946589"/>
              <a:gd name="connsiteX3" fmla="*/ 1308759 w 1437061"/>
              <a:gd name="connsiteY3" fmla="*/ 53163 h 946589"/>
              <a:gd name="connsiteX4" fmla="*/ 1372555 w 1437061"/>
              <a:gd name="connsiteY4" fmla="*/ 85061 h 946589"/>
              <a:gd name="connsiteX5" fmla="*/ 1404452 w 1437061"/>
              <a:gd name="connsiteY5" fmla="*/ 106326 h 946589"/>
              <a:gd name="connsiteX6" fmla="*/ 1415085 w 1437061"/>
              <a:gd name="connsiteY6" fmla="*/ 297712 h 946589"/>
              <a:gd name="connsiteX7" fmla="*/ 1393820 w 1437061"/>
              <a:gd name="connsiteY7" fmla="*/ 329610 h 946589"/>
              <a:gd name="connsiteX8" fmla="*/ 1383187 w 1437061"/>
              <a:gd name="connsiteY8" fmla="*/ 361507 h 946589"/>
              <a:gd name="connsiteX9" fmla="*/ 1361922 w 1437061"/>
              <a:gd name="connsiteY9" fmla="*/ 382773 h 946589"/>
              <a:gd name="connsiteX10" fmla="*/ 1298127 w 1437061"/>
              <a:gd name="connsiteY10" fmla="*/ 446568 h 946589"/>
              <a:gd name="connsiteX11" fmla="*/ 1287494 w 1437061"/>
              <a:gd name="connsiteY11" fmla="*/ 478466 h 946589"/>
              <a:gd name="connsiteX12" fmla="*/ 1223699 w 1437061"/>
              <a:gd name="connsiteY12" fmla="*/ 499731 h 946589"/>
              <a:gd name="connsiteX13" fmla="*/ 1159904 w 1437061"/>
              <a:gd name="connsiteY13" fmla="*/ 531628 h 946589"/>
              <a:gd name="connsiteX14" fmla="*/ 1085476 w 1437061"/>
              <a:gd name="connsiteY14" fmla="*/ 595424 h 946589"/>
              <a:gd name="connsiteX15" fmla="*/ 1064211 w 1437061"/>
              <a:gd name="connsiteY15" fmla="*/ 637954 h 946589"/>
              <a:gd name="connsiteX16" fmla="*/ 1032313 w 1437061"/>
              <a:gd name="connsiteY16" fmla="*/ 648587 h 946589"/>
              <a:gd name="connsiteX17" fmla="*/ 989783 w 1437061"/>
              <a:gd name="connsiteY17" fmla="*/ 680484 h 946589"/>
              <a:gd name="connsiteX18" fmla="*/ 947252 w 1437061"/>
              <a:gd name="connsiteY18" fmla="*/ 701749 h 946589"/>
              <a:gd name="connsiteX19" fmla="*/ 894090 w 1437061"/>
              <a:gd name="connsiteY19" fmla="*/ 744280 h 946589"/>
              <a:gd name="connsiteX20" fmla="*/ 862192 w 1437061"/>
              <a:gd name="connsiteY20" fmla="*/ 765545 h 946589"/>
              <a:gd name="connsiteX21" fmla="*/ 798397 w 1437061"/>
              <a:gd name="connsiteY21" fmla="*/ 786810 h 946589"/>
              <a:gd name="connsiteX22" fmla="*/ 777131 w 1437061"/>
              <a:gd name="connsiteY22" fmla="*/ 808075 h 946589"/>
              <a:gd name="connsiteX23" fmla="*/ 660173 w 1437061"/>
              <a:gd name="connsiteY23" fmla="*/ 861238 h 946589"/>
              <a:gd name="connsiteX24" fmla="*/ 617643 w 1437061"/>
              <a:gd name="connsiteY24" fmla="*/ 882503 h 946589"/>
              <a:gd name="connsiteX25" fmla="*/ 532583 w 1437061"/>
              <a:gd name="connsiteY25" fmla="*/ 903768 h 946589"/>
              <a:gd name="connsiteX26" fmla="*/ 500685 w 1437061"/>
              <a:gd name="connsiteY26" fmla="*/ 914400 h 946589"/>
              <a:gd name="connsiteX27" fmla="*/ 468787 w 1437061"/>
              <a:gd name="connsiteY27" fmla="*/ 935666 h 946589"/>
              <a:gd name="connsiteX28" fmla="*/ 22220 w 1437061"/>
              <a:gd name="connsiteY28" fmla="*/ 935666 h 946589"/>
              <a:gd name="connsiteX29" fmla="*/ 11587 w 1437061"/>
              <a:gd name="connsiteY29" fmla="*/ 829340 h 946589"/>
              <a:gd name="connsiteX30" fmla="*/ 955 w 1437061"/>
              <a:gd name="connsiteY30" fmla="*/ 765545 h 946589"/>
              <a:gd name="connsiteX31" fmla="*/ 22220 w 1437061"/>
              <a:gd name="connsiteY31" fmla="*/ 329610 h 946589"/>
              <a:gd name="connsiteX32" fmla="*/ 32852 w 1437061"/>
              <a:gd name="connsiteY32" fmla="*/ 297712 h 946589"/>
              <a:gd name="connsiteX33" fmla="*/ 54118 w 1437061"/>
              <a:gd name="connsiteY33" fmla="*/ 223284 h 946589"/>
              <a:gd name="connsiteX34" fmla="*/ 96648 w 1437061"/>
              <a:gd name="connsiteY34" fmla="*/ 159489 h 946589"/>
              <a:gd name="connsiteX35" fmla="*/ 117913 w 1437061"/>
              <a:gd name="connsiteY35" fmla="*/ 127591 h 946589"/>
              <a:gd name="connsiteX36" fmla="*/ 160443 w 1437061"/>
              <a:gd name="connsiteY36" fmla="*/ 63796 h 946589"/>
              <a:gd name="connsiteX37" fmla="*/ 181708 w 1437061"/>
              <a:gd name="connsiteY37" fmla="*/ 31898 h 946589"/>
              <a:gd name="connsiteX38" fmla="*/ 171076 w 1437061"/>
              <a:gd name="connsiteY38" fmla="*/ 0 h 94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37061" h="946589">
                <a:moveTo>
                  <a:pt x="171076" y="0"/>
                </a:moveTo>
                <a:cubicBezTo>
                  <a:pt x="358918" y="3544"/>
                  <a:pt x="546945" y="1553"/>
                  <a:pt x="734601" y="10633"/>
                </a:cubicBezTo>
                <a:cubicBezTo>
                  <a:pt x="767239" y="12212"/>
                  <a:pt x="797708" y="29484"/>
                  <a:pt x="830294" y="31898"/>
                </a:cubicBezTo>
                <a:cubicBezTo>
                  <a:pt x="989504" y="43691"/>
                  <a:pt x="1308759" y="53163"/>
                  <a:pt x="1308759" y="53163"/>
                </a:cubicBezTo>
                <a:cubicBezTo>
                  <a:pt x="1400179" y="114108"/>
                  <a:pt x="1284509" y="41037"/>
                  <a:pt x="1372555" y="85061"/>
                </a:cubicBezTo>
                <a:cubicBezTo>
                  <a:pt x="1383984" y="90776"/>
                  <a:pt x="1393820" y="99238"/>
                  <a:pt x="1404452" y="106326"/>
                </a:cubicBezTo>
                <a:cubicBezTo>
                  <a:pt x="1451969" y="177599"/>
                  <a:pt x="1440347" y="146141"/>
                  <a:pt x="1415085" y="297712"/>
                </a:cubicBezTo>
                <a:cubicBezTo>
                  <a:pt x="1412984" y="310317"/>
                  <a:pt x="1399535" y="318180"/>
                  <a:pt x="1393820" y="329610"/>
                </a:cubicBezTo>
                <a:cubicBezTo>
                  <a:pt x="1388808" y="339634"/>
                  <a:pt x="1388953" y="351897"/>
                  <a:pt x="1383187" y="361507"/>
                </a:cubicBezTo>
                <a:cubicBezTo>
                  <a:pt x="1378029" y="370103"/>
                  <a:pt x="1368184" y="374945"/>
                  <a:pt x="1361922" y="382773"/>
                </a:cubicBezTo>
                <a:cubicBezTo>
                  <a:pt x="1315282" y="441074"/>
                  <a:pt x="1372438" y="390834"/>
                  <a:pt x="1298127" y="446568"/>
                </a:cubicBezTo>
                <a:cubicBezTo>
                  <a:pt x="1294583" y="457201"/>
                  <a:pt x="1296614" y="471952"/>
                  <a:pt x="1287494" y="478466"/>
                </a:cubicBezTo>
                <a:cubicBezTo>
                  <a:pt x="1269254" y="491495"/>
                  <a:pt x="1242350" y="487297"/>
                  <a:pt x="1223699" y="499731"/>
                </a:cubicBezTo>
                <a:cubicBezTo>
                  <a:pt x="1182476" y="527213"/>
                  <a:pt x="1203924" y="516955"/>
                  <a:pt x="1159904" y="531628"/>
                </a:cubicBezTo>
                <a:cubicBezTo>
                  <a:pt x="1108337" y="583195"/>
                  <a:pt x="1134055" y="563038"/>
                  <a:pt x="1085476" y="595424"/>
                </a:cubicBezTo>
                <a:cubicBezTo>
                  <a:pt x="1078388" y="609601"/>
                  <a:pt x="1075419" y="626746"/>
                  <a:pt x="1064211" y="637954"/>
                </a:cubicBezTo>
                <a:cubicBezTo>
                  <a:pt x="1056286" y="645879"/>
                  <a:pt x="1042044" y="643026"/>
                  <a:pt x="1032313" y="648587"/>
                </a:cubicBezTo>
                <a:cubicBezTo>
                  <a:pt x="1016927" y="657379"/>
                  <a:pt x="1004810" y="671092"/>
                  <a:pt x="989783" y="680484"/>
                </a:cubicBezTo>
                <a:cubicBezTo>
                  <a:pt x="976342" y="688885"/>
                  <a:pt x="961014" y="693885"/>
                  <a:pt x="947252" y="701749"/>
                </a:cubicBezTo>
                <a:cubicBezTo>
                  <a:pt x="889981" y="734475"/>
                  <a:pt x="937753" y="709349"/>
                  <a:pt x="894090" y="744280"/>
                </a:cubicBezTo>
                <a:cubicBezTo>
                  <a:pt x="884111" y="752263"/>
                  <a:pt x="873869" y="760355"/>
                  <a:pt x="862192" y="765545"/>
                </a:cubicBezTo>
                <a:cubicBezTo>
                  <a:pt x="841709" y="774649"/>
                  <a:pt x="798397" y="786810"/>
                  <a:pt x="798397" y="786810"/>
                </a:cubicBezTo>
                <a:cubicBezTo>
                  <a:pt x="791308" y="793898"/>
                  <a:pt x="785727" y="802917"/>
                  <a:pt x="777131" y="808075"/>
                </a:cubicBezTo>
                <a:cubicBezTo>
                  <a:pt x="640137" y="890270"/>
                  <a:pt x="736962" y="828328"/>
                  <a:pt x="660173" y="861238"/>
                </a:cubicBezTo>
                <a:cubicBezTo>
                  <a:pt x="645605" y="867482"/>
                  <a:pt x="632680" y="877491"/>
                  <a:pt x="617643" y="882503"/>
                </a:cubicBezTo>
                <a:cubicBezTo>
                  <a:pt x="589917" y="891745"/>
                  <a:pt x="560309" y="894526"/>
                  <a:pt x="532583" y="903768"/>
                </a:cubicBezTo>
                <a:lnTo>
                  <a:pt x="500685" y="914400"/>
                </a:lnTo>
                <a:cubicBezTo>
                  <a:pt x="490052" y="921489"/>
                  <a:pt x="481318" y="933160"/>
                  <a:pt x="468787" y="935666"/>
                </a:cubicBezTo>
                <a:cubicBezTo>
                  <a:pt x="351989" y="959026"/>
                  <a:pt x="92672" y="938014"/>
                  <a:pt x="22220" y="935666"/>
                </a:cubicBezTo>
                <a:cubicBezTo>
                  <a:pt x="18676" y="900224"/>
                  <a:pt x="16005" y="864684"/>
                  <a:pt x="11587" y="829340"/>
                </a:cubicBezTo>
                <a:cubicBezTo>
                  <a:pt x="8913" y="807948"/>
                  <a:pt x="955" y="787103"/>
                  <a:pt x="955" y="765545"/>
                </a:cubicBezTo>
                <a:cubicBezTo>
                  <a:pt x="955" y="690391"/>
                  <a:pt x="-6861" y="460477"/>
                  <a:pt x="22220" y="329610"/>
                </a:cubicBezTo>
                <a:cubicBezTo>
                  <a:pt x="24651" y="318669"/>
                  <a:pt x="29773" y="308489"/>
                  <a:pt x="32852" y="297712"/>
                </a:cubicBezTo>
                <a:cubicBezTo>
                  <a:pt x="36091" y="286376"/>
                  <a:pt x="46620" y="236780"/>
                  <a:pt x="54118" y="223284"/>
                </a:cubicBezTo>
                <a:cubicBezTo>
                  <a:pt x="66530" y="200943"/>
                  <a:pt x="82471" y="180754"/>
                  <a:pt x="96648" y="159489"/>
                </a:cubicBezTo>
                <a:lnTo>
                  <a:pt x="117913" y="127591"/>
                </a:lnTo>
                <a:lnTo>
                  <a:pt x="160443" y="63796"/>
                </a:lnTo>
                <a:cubicBezTo>
                  <a:pt x="167531" y="53163"/>
                  <a:pt x="181708" y="44677"/>
                  <a:pt x="181708" y="31898"/>
                </a:cubicBezTo>
                <a:lnTo>
                  <a:pt x="171076" y="0"/>
                </a:lnTo>
                <a:close/>
              </a:path>
            </a:pathLst>
          </a:custGeom>
          <a:solidFill>
            <a:srgbClr val="000000">
              <a:alpha val="50196"/>
            </a:srgbClr>
          </a:solidFill>
        </p:spPr>
        <p:style>
          <a:lnRef idx="3">
            <a:schemeClr val="lt1"/>
          </a:lnRef>
          <a:fillRef idx="1">
            <a:schemeClr val="dk1"/>
          </a:fillRef>
          <a:effectRef idx="1">
            <a:schemeClr val="dk1"/>
          </a:effectRef>
          <a:fontRef idx="minor">
            <a:schemeClr val="lt1"/>
          </a:fontRef>
        </p:style>
        <p:txBody>
          <a:bodyPr rtlCol="0" anchor="ctr"/>
          <a:lstStyle/>
          <a:p>
            <a:pPr algn="ctr"/>
            <a:endParaRPr lang="ko-KR" altLang="en-US"/>
          </a:p>
        </p:txBody>
      </p:sp>
      <p:sp>
        <p:nvSpPr>
          <p:cNvPr id="4" name="타원 3"/>
          <p:cNvSpPr/>
          <p:nvPr/>
        </p:nvSpPr>
        <p:spPr>
          <a:xfrm>
            <a:off x="709299" y="4763378"/>
            <a:ext cx="563526" cy="5635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2528777" y="4673010"/>
            <a:ext cx="946298" cy="10419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모서리가 둥근 직사각형 8"/>
          <p:cNvSpPr/>
          <p:nvPr/>
        </p:nvSpPr>
        <p:spPr>
          <a:xfrm>
            <a:off x="2528777" y="5194005"/>
            <a:ext cx="946298" cy="5209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0" name="모서리가 둥근 직사각형 9"/>
          <p:cNvSpPr/>
          <p:nvPr/>
        </p:nvSpPr>
        <p:spPr>
          <a:xfrm>
            <a:off x="7276213" y="3265071"/>
            <a:ext cx="581247" cy="919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자유형 10"/>
          <p:cNvSpPr/>
          <p:nvPr/>
        </p:nvSpPr>
        <p:spPr>
          <a:xfrm>
            <a:off x="4868863" y="3352791"/>
            <a:ext cx="2171662" cy="1435397"/>
          </a:xfrm>
          <a:custGeom>
            <a:avLst/>
            <a:gdLst>
              <a:gd name="connsiteX0" fmla="*/ 171076 w 1437061"/>
              <a:gd name="connsiteY0" fmla="*/ 0 h 946589"/>
              <a:gd name="connsiteX1" fmla="*/ 734601 w 1437061"/>
              <a:gd name="connsiteY1" fmla="*/ 10633 h 946589"/>
              <a:gd name="connsiteX2" fmla="*/ 830294 w 1437061"/>
              <a:gd name="connsiteY2" fmla="*/ 31898 h 946589"/>
              <a:gd name="connsiteX3" fmla="*/ 1308759 w 1437061"/>
              <a:gd name="connsiteY3" fmla="*/ 53163 h 946589"/>
              <a:gd name="connsiteX4" fmla="*/ 1372555 w 1437061"/>
              <a:gd name="connsiteY4" fmla="*/ 85061 h 946589"/>
              <a:gd name="connsiteX5" fmla="*/ 1404452 w 1437061"/>
              <a:gd name="connsiteY5" fmla="*/ 106326 h 946589"/>
              <a:gd name="connsiteX6" fmla="*/ 1415085 w 1437061"/>
              <a:gd name="connsiteY6" fmla="*/ 297712 h 946589"/>
              <a:gd name="connsiteX7" fmla="*/ 1393820 w 1437061"/>
              <a:gd name="connsiteY7" fmla="*/ 329610 h 946589"/>
              <a:gd name="connsiteX8" fmla="*/ 1383187 w 1437061"/>
              <a:gd name="connsiteY8" fmla="*/ 361507 h 946589"/>
              <a:gd name="connsiteX9" fmla="*/ 1361922 w 1437061"/>
              <a:gd name="connsiteY9" fmla="*/ 382773 h 946589"/>
              <a:gd name="connsiteX10" fmla="*/ 1298127 w 1437061"/>
              <a:gd name="connsiteY10" fmla="*/ 446568 h 946589"/>
              <a:gd name="connsiteX11" fmla="*/ 1287494 w 1437061"/>
              <a:gd name="connsiteY11" fmla="*/ 478466 h 946589"/>
              <a:gd name="connsiteX12" fmla="*/ 1223699 w 1437061"/>
              <a:gd name="connsiteY12" fmla="*/ 499731 h 946589"/>
              <a:gd name="connsiteX13" fmla="*/ 1159904 w 1437061"/>
              <a:gd name="connsiteY13" fmla="*/ 531628 h 946589"/>
              <a:gd name="connsiteX14" fmla="*/ 1085476 w 1437061"/>
              <a:gd name="connsiteY14" fmla="*/ 595424 h 946589"/>
              <a:gd name="connsiteX15" fmla="*/ 1064211 w 1437061"/>
              <a:gd name="connsiteY15" fmla="*/ 637954 h 946589"/>
              <a:gd name="connsiteX16" fmla="*/ 1032313 w 1437061"/>
              <a:gd name="connsiteY16" fmla="*/ 648587 h 946589"/>
              <a:gd name="connsiteX17" fmla="*/ 989783 w 1437061"/>
              <a:gd name="connsiteY17" fmla="*/ 680484 h 946589"/>
              <a:gd name="connsiteX18" fmla="*/ 947252 w 1437061"/>
              <a:gd name="connsiteY18" fmla="*/ 701749 h 946589"/>
              <a:gd name="connsiteX19" fmla="*/ 894090 w 1437061"/>
              <a:gd name="connsiteY19" fmla="*/ 744280 h 946589"/>
              <a:gd name="connsiteX20" fmla="*/ 862192 w 1437061"/>
              <a:gd name="connsiteY20" fmla="*/ 765545 h 946589"/>
              <a:gd name="connsiteX21" fmla="*/ 798397 w 1437061"/>
              <a:gd name="connsiteY21" fmla="*/ 786810 h 946589"/>
              <a:gd name="connsiteX22" fmla="*/ 777131 w 1437061"/>
              <a:gd name="connsiteY22" fmla="*/ 808075 h 946589"/>
              <a:gd name="connsiteX23" fmla="*/ 660173 w 1437061"/>
              <a:gd name="connsiteY23" fmla="*/ 861238 h 946589"/>
              <a:gd name="connsiteX24" fmla="*/ 617643 w 1437061"/>
              <a:gd name="connsiteY24" fmla="*/ 882503 h 946589"/>
              <a:gd name="connsiteX25" fmla="*/ 532583 w 1437061"/>
              <a:gd name="connsiteY25" fmla="*/ 903768 h 946589"/>
              <a:gd name="connsiteX26" fmla="*/ 500685 w 1437061"/>
              <a:gd name="connsiteY26" fmla="*/ 914400 h 946589"/>
              <a:gd name="connsiteX27" fmla="*/ 468787 w 1437061"/>
              <a:gd name="connsiteY27" fmla="*/ 935666 h 946589"/>
              <a:gd name="connsiteX28" fmla="*/ 22220 w 1437061"/>
              <a:gd name="connsiteY28" fmla="*/ 935666 h 946589"/>
              <a:gd name="connsiteX29" fmla="*/ 11587 w 1437061"/>
              <a:gd name="connsiteY29" fmla="*/ 829340 h 946589"/>
              <a:gd name="connsiteX30" fmla="*/ 955 w 1437061"/>
              <a:gd name="connsiteY30" fmla="*/ 765545 h 946589"/>
              <a:gd name="connsiteX31" fmla="*/ 22220 w 1437061"/>
              <a:gd name="connsiteY31" fmla="*/ 329610 h 946589"/>
              <a:gd name="connsiteX32" fmla="*/ 32852 w 1437061"/>
              <a:gd name="connsiteY32" fmla="*/ 297712 h 946589"/>
              <a:gd name="connsiteX33" fmla="*/ 54118 w 1437061"/>
              <a:gd name="connsiteY33" fmla="*/ 223284 h 946589"/>
              <a:gd name="connsiteX34" fmla="*/ 96648 w 1437061"/>
              <a:gd name="connsiteY34" fmla="*/ 159489 h 946589"/>
              <a:gd name="connsiteX35" fmla="*/ 117913 w 1437061"/>
              <a:gd name="connsiteY35" fmla="*/ 127591 h 946589"/>
              <a:gd name="connsiteX36" fmla="*/ 160443 w 1437061"/>
              <a:gd name="connsiteY36" fmla="*/ 63796 h 946589"/>
              <a:gd name="connsiteX37" fmla="*/ 181708 w 1437061"/>
              <a:gd name="connsiteY37" fmla="*/ 31898 h 946589"/>
              <a:gd name="connsiteX38" fmla="*/ 171076 w 1437061"/>
              <a:gd name="connsiteY38" fmla="*/ 0 h 94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37061" h="946589">
                <a:moveTo>
                  <a:pt x="171076" y="0"/>
                </a:moveTo>
                <a:cubicBezTo>
                  <a:pt x="358918" y="3544"/>
                  <a:pt x="546945" y="1553"/>
                  <a:pt x="734601" y="10633"/>
                </a:cubicBezTo>
                <a:cubicBezTo>
                  <a:pt x="767239" y="12212"/>
                  <a:pt x="797708" y="29484"/>
                  <a:pt x="830294" y="31898"/>
                </a:cubicBezTo>
                <a:cubicBezTo>
                  <a:pt x="989504" y="43691"/>
                  <a:pt x="1308759" y="53163"/>
                  <a:pt x="1308759" y="53163"/>
                </a:cubicBezTo>
                <a:cubicBezTo>
                  <a:pt x="1400179" y="114108"/>
                  <a:pt x="1284509" y="41037"/>
                  <a:pt x="1372555" y="85061"/>
                </a:cubicBezTo>
                <a:cubicBezTo>
                  <a:pt x="1383984" y="90776"/>
                  <a:pt x="1393820" y="99238"/>
                  <a:pt x="1404452" y="106326"/>
                </a:cubicBezTo>
                <a:cubicBezTo>
                  <a:pt x="1451969" y="177599"/>
                  <a:pt x="1440347" y="146141"/>
                  <a:pt x="1415085" y="297712"/>
                </a:cubicBezTo>
                <a:cubicBezTo>
                  <a:pt x="1412984" y="310317"/>
                  <a:pt x="1399535" y="318180"/>
                  <a:pt x="1393820" y="329610"/>
                </a:cubicBezTo>
                <a:cubicBezTo>
                  <a:pt x="1388808" y="339634"/>
                  <a:pt x="1388953" y="351897"/>
                  <a:pt x="1383187" y="361507"/>
                </a:cubicBezTo>
                <a:cubicBezTo>
                  <a:pt x="1378029" y="370103"/>
                  <a:pt x="1368184" y="374945"/>
                  <a:pt x="1361922" y="382773"/>
                </a:cubicBezTo>
                <a:cubicBezTo>
                  <a:pt x="1315282" y="441074"/>
                  <a:pt x="1372438" y="390834"/>
                  <a:pt x="1298127" y="446568"/>
                </a:cubicBezTo>
                <a:cubicBezTo>
                  <a:pt x="1294583" y="457201"/>
                  <a:pt x="1296614" y="471952"/>
                  <a:pt x="1287494" y="478466"/>
                </a:cubicBezTo>
                <a:cubicBezTo>
                  <a:pt x="1269254" y="491495"/>
                  <a:pt x="1242350" y="487297"/>
                  <a:pt x="1223699" y="499731"/>
                </a:cubicBezTo>
                <a:cubicBezTo>
                  <a:pt x="1182476" y="527213"/>
                  <a:pt x="1203924" y="516955"/>
                  <a:pt x="1159904" y="531628"/>
                </a:cubicBezTo>
                <a:cubicBezTo>
                  <a:pt x="1108337" y="583195"/>
                  <a:pt x="1134055" y="563038"/>
                  <a:pt x="1085476" y="595424"/>
                </a:cubicBezTo>
                <a:cubicBezTo>
                  <a:pt x="1078388" y="609601"/>
                  <a:pt x="1075419" y="626746"/>
                  <a:pt x="1064211" y="637954"/>
                </a:cubicBezTo>
                <a:cubicBezTo>
                  <a:pt x="1056286" y="645879"/>
                  <a:pt x="1042044" y="643026"/>
                  <a:pt x="1032313" y="648587"/>
                </a:cubicBezTo>
                <a:cubicBezTo>
                  <a:pt x="1016927" y="657379"/>
                  <a:pt x="1004810" y="671092"/>
                  <a:pt x="989783" y="680484"/>
                </a:cubicBezTo>
                <a:cubicBezTo>
                  <a:pt x="976342" y="688885"/>
                  <a:pt x="961014" y="693885"/>
                  <a:pt x="947252" y="701749"/>
                </a:cubicBezTo>
                <a:cubicBezTo>
                  <a:pt x="889981" y="734475"/>
                  <a:pt x="937753" y="709349"/>
                  <a:pt x="894090" y="744280"/>
                </a:cubicBezTo>
                <a:cubicBezTo>
                  <a:pt x="884111" y="752263"/>
                  <a:pt x="873869" y="760355"/>
                  <a:pt x="862192" y="765545"/>
                </a:cubicBezTo>
                <a:cubicBezTo>
                  <a:pt x="841709" y="774649"/>
                  <a:pt x="798397" y="786810"/>
                  <a:pt x="798397" y="786810"/>
                </a:cubicBezTo>
                <a:cubicBezTo>
                  <a:pt x="791308" y="793898"/>
                  <a:pt x="785727" y="802917"/>
                  <a:pt x="777131" y="808075"/>
                </a:cubicBezTo>
                <a:cubicBezTo>
                  <a:pt x="640137" y="890270"/>
                  <a:pt x="736962" y="828328"/>
                  <a:pt x="660173" y="861238"/>
                </a:cubicBezTo>
                <a:cubicBezTo>
                  <a:pt x="645605" y="867482"/>
                  <a:pt x="632680" y="877491"/>
                  <a:pt x="617643" y="882503"/>
                </a:cubicBezTo>
                <a:cubicBezTo>
                  <a:pt x="589917" y="891745"/>
                  <a:pt x="560309" y="894526"/>
                  <a:pt x="532583" y="903768"/>
                </a:cubicBezTo>
                <a:lnTo>
                  <a:pt x="500685" y="914400"/>
                </a:lnTo>
                <a:cubicBezTo>
                  <a:pt x="490052" y="921489"/>
                  <a:pt x="481318" y="933160"/>
                  <a:pt x="468787" y="935666"/>
                </a:cubicBezTo>
                <a:cubicBezTo>
                  <a:pt x="351989" y="959026"/>
                  <a:pt x="92672" y="938014"/>
                  <a:pt x="22220" y="935666"/>
                </a:cubicBezTo>
                <a:cubicBezTo>
                  <a:pt x="18676" y="900224"/>
                  <a:pt x="16005" y="864684"/>
                  <a:pt x="11587" y="829340"/>
                </a:cubicBezTo>
                <a:cubicBezTo>
                  <a:pt x="8913" y="807948"/>
                  <a:pt x="955" y="787103"/>
                  <a:pt x="955" y="765545"/>
                </a:cubicBezTo>
                <a:cubicBezTo>
                  <a:pt x="955" y="690391"/>
                  <a:pt x="-6861" y="460477"/>
                  <a:pt x="22220" y="329610"/>
                </a:cubicBezTo>
                <a:cubicBezTo>
                  <a:pt x="24651" y="318669"/>
                  <a:pt x="29773" y="308489"/>
                  <a:pt x="32852" y="297712"/>
                </a:cubicBezTo>
                <a:cubicBezTo>
                  <a:pt x="36091" y="286376"/>
                  <a:pt x="46620" y="236780"/>
                  <a:pt x="54118" y="223284"/>
                </a:cubicBezTo>
                <a:cubicBezTo>
                  <a:pt x="66530" y="200943"/>
                  <a:pt x="82471" y="180754"/>
                  <a:pt x="96648" y="159489"/>
                </a:cubicBezTo>
                <a:lnTo>
                  <a:pt x="117913" y="127591"/>
                </a:lnTo>
                <a:lnTo>
                  <a:pt x="160443" y="63796"/>
                </a:lnTo>
                <a:cubicBezTo>
                  <a:pt x="167531" y="53163"/>
                  <a:pt x="181708" y="44677"/>
                  <a:pt x="181708" y="31898"/>
                </a:cubicBezTo>
                <a:lnTo>
                  <a:pt x="171076" y="0"/>
                </a:lnTo>
                <a:close/>
              </a:path>
            </a:pathLst>
          </a:custGeom>
          <a:solidFill>
            <a:srgbClr val="000000">
              <a:alpha val="50196"/>
            </a:srgbClr>
          </a:solidFill>
        </p:spPr>
        <p:style>
          <a:lnRef idx="3">
            <a:schemeClr val="lt1"/>
          </a:lnRef>
          <a:fillRef idx="1">
            <a:schemeClr val="dk1"/>
          </a:fillRef>
          <a:effectRef idx="1">
            <a:schemeClr val="dk1"/>
          </a:effectRef>
          <a:fontRef idx="minor">
            <a:schemeClr val="lt1"/>
          </a:fontRef>
        </p:style>
        <p:txBody>
          <a:bodyPr rtlCol="0" anchor="ctr"/>
          <a:lstStyle/>
          <a:p>
            <a:pPr algn="ctr"/>
            <a:endParaRPr lang="ko-KR" altLang="en-US"/>
          </a:p>
        </p:txBody>
      </p:sp>
      <p:sp>
        <p:nvSpPr>
          <p:cNvPr id="12" name="타원 11"/>
          <p:cNvSpPr/>
          <p:nvPr/>
        </p:nvSpPr>
        <p:spPr>
          <a:xfrm>
            <a:off x="5274210" y="3703660"/>
            <a:ext cx="563526" cy="563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모서리가 둥근 직사각형 12"/>
          <p:cNvSpPr/>
          <p:nvPr/>
        </p:nvSpPr>
        <p:spPr>
          <a:xfrm>
            <a:off x="7093688" y="3613292"/>
            <a:ext cx="946298" cy="10419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4" name="모서리가 둥근 직사각형 13"/>
          <p:cNvSpPr/>
          <p:nvPr/>
        </p:nvSpPr>
        <p:spPr>
          <a:xfrm>
            <a:off x="7093688" y="4134287"/>
            <a:ext cx="946298" cy="5209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
        <p:nvSpPr>
          <p:cNvPr id="15" name="모서리가 둥근 직사각형 14"/>
          <p:cNvSpPr/>
          <p:nvPr/>
        </p:nvSpPr>
        <p:spPr>
          <a:xfrm>
            <a:off x="7276213" y="4957421"/>
            <a:ext cx="581247" cy="9197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6" name="자유형 15"/>
          <p:cNvSpPr/>
          <p:nvPr/>
        </p:nvSpPr>
        <p:spPr>
          <a:xfrm>
            <a:off x="4868863" y="5045141"/>
            <a:ext cx="2171662" cy="1435397"/>
          </a:xfrm>
          <a:custGeom>
            <a:avLst/>
            <a:gdLst>
              <a:gd name="connsiteX0" fmla="*/ 171076 w 1437061"/>
              <a:gd name="connsiteY0" fmla="*/ 0 h 946589"/>
              <a:gd name="connsiteX1" fmla="*/ 734601 w 1437061"/>
              <a:gd name="connsiteY1" fmla="*/ 10633 h 946589"/>
              <a:gd name="connsiteX2" fmla="*/ 830294 w 1437061"/>
              <a:gd name="connsiteY2" fmla="*/ 31898 h 946589"/>
              <a:gd name="connsiteX3" fmla="*/ 1308759 w 1437061"/>
              <a:gd name="connsiteY3" fmla="*/ 53163 h 946589"/>
              <a:gd name="connsiteX4" fmla="*/ 1372555 w 1437061"/>
              <a:gd name="connsiteY4" fmla="*/ 85061 h 946589"/>
              <a:gd name="connsiteX5" fmla="*/ 1404452 w 1437061"/>
              <a:gd name="connsiteY5" fmla="*/ 106326 h 946589"/>
              <a:gd name="connsiteX6" fmla="*/ 1415085 w 1437061"/>
              <a:gd name="connsiteY6" fmla="*/ 297712 h 946589"/>
              <a:gd name="connsiteX7" fmla="*/ 1393820 w 1437061"/>
              <a:gd name="connsiteY7" fmla="*/ 329610 h 946589"/>
              <a:gd name="connsiteX8" fmla="*/ 1383187 w 1437061"/>
              <a:gd name="connsiteY8" fmla="*/ 361507 h 946589"/>
              <a:gd name="connsiteX9" fmla="*/ 1361922 w 1437061"/>
              <a:gd name="connsiteY9" fmla="*/ 382773 h 946589"/>
              <a:gd name="connsiteX10" fmla="*/ 1298127 w 1437061"/>
              <a:gd name="connsiteY10" fmla="*/ 446568 h 946589"/>
              <a:gd name="connsiteX11" fmla="*/ 1287494 w 1437061"/>
              <a:gd name="connsiteY11" fmla="*/ 478466 h 946589"/>
              <a:gd name="connsiteX12" fmla="*/ 1223699 w 1437061"/>
              <a:gd name="connsiteY12" fmla="*/ 499731 h 946589"/>
              <a:gd name="connsiteX13" fmla="*/ 1159904 w 1437061"/>
              <a:gd name="connsiteY13" fmla="*/ 531628 h 946589"/>
              <a:gd name="connsiteX14" fmla="*/ 1085476 w 1437061"/>
              <a:gd name="connsiteY14" fmla="*/ 595424 h 946589"/>
              <a:gd name="connsiteX15" fmla="*/ 1064211 w 1437061"/>
              <a:gd name="connsiteY15" fmla="*/ 637954 h 946589"/>
              <a:gd name="connsiteX16" fmla="*/ 1032313 w 1437061"/>
              <a:gd name="connsiteY16" fmla="*/ 648587 h 946589"/>
              <a:gd name="connsiteX17" fmla="*/ 989783 w 1437061"/>
              <a:gd name="connsiteY17" fmla="*/ 680484 h 946589"/>
              <a:gd name="connsiteX18" fmla="*/ 947252 w 1437061"/>
              <a:gd name="connsiteY18" fmla="*/ 701749 h 946589"/>
              <a:gd name="connsiteX19" fmla="*/ 894090 w 1437061"/>
              <a:gd name="connsiteY19" fmla="*/ 744280 h 946589"/>
              <a:gd name="connsiteX20" fmla="*/ 862192 w 1437061"/>
              <a:gd name="connsiteY20" fmla="*/ 765545 h 946589"/>
              <a:gd name="connsiteX21" fmla="*/ 798397 w 1437061"/>
              <a:gd name="connsiteY21" fmla="*/ 786810 h 946589"/>
              <a:gd name="connsiteX22" fmla="*/ 777131 w 1437061"/>
              <a:gd name="connsiteY22" fmla="*/ 808075 h 946589"/>
              <a:gd name="connsiteX23" fmla="*/ 660173 w 1437061"/>
              <a:gd name="connsiteY23" fmla="*/ 861238 h 946589"/>
              <a:gd name="connsiteX24" fmla="*/ 617643 w 1437061"/>
              <a:gd name="connsiteY24" fmla="*/ 882503 h 946589"/>
              <a:gd name="connsiteX25" fmla="*/ 532583 w 1437061"/>
              <a:gd name="connsiteY25" fmla="*/ 903768 h 946589"/>
              <a:gd name="connsiteX26" fmla="*/ 500685 w 1437061"/>
              <a:gd name="connsiteY26" fmla="*/ 914400 h 946589"/>
              <a:gd name="connsiteX27" fmla="*/ 468787 w 1437061"/>
              <a:gd name="connsiteY27" fmla="*/ 935666 h 946589"/>
              <a:gd name="connsiteX28" fmla="*/ 22220 w 1437061"/>
              <a:gd name="connsiteY28" fmla="*/ 935666 h 946589"/>
              <a:gd name="connsiteX29" fmla="*/ 11587 w 1437061"/>
              <a:gd name="connsiteY29" fmla="*/ 829340 h 946589"/>
              <a:gd name="connsiteX30" fmla="*/ 955 w 1437061"/>
              <a:gd name="connsiteY30" fmla="*/ 765545 h 946589"/>
              <a:gd name="connsiteX31" fmla="*/ 22220 w 1437061"/>
              <a:gd name="connsiteY31" fmla="*/ 329610 h 946589"/>
              <a:gd name="connsiteX32" fmla="*/ 32852 w 1437061"/>
              <a:gd name="connsiteY32" fmla="*/ 297712 h 946589"/>
              <a:gd name="connsiteX33" fmla="*/ 54118 w 1437061"/>
              <a:gd name="connsiteY33" fmla="*/ 223284 h 946589"/>
              <a:gd name="connsiteX34" fmla="*/ 96648 w 1437061"/>
              <a:gd name="connsiteY34" fmla="*/ 159489 h 946589"/>
              <a:gd name="connsiteX35" fmla="*/ 117913 w 1437061"/>
              <a:gd name="connsiteY35" fmla="*/ 127591 h 946589"/>
              <a:gd name="connsiteX36" fmla="*/ 160443 w 1437061"/>
              <a:gd name="connsiteY36" fmla="*/ 63796 h 946589"/>
              <a:gd name="connsiteX37" fmla="*/ 181708 w 1437061"/>
              <a:gd name="connsiteY37" fmla="*/ 31898 h 946589"/>
              <a:gd name="connsiteX38" fmla="*/ 171076 w 1437061"/>
              <a:gd name="connsiteY38" fmla="*/ 0 h 94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37061" h="946589">
                <a:moveTo>
                  <a:pt x="171076" y="0"/>
                </a:moveTo>
                <a:cubicBezTo>
                  <a:pt x="358918" y="3544"/>
                  <a:pt x="546945" y="1553"/>
                  <a:pt x="734601" y="10633"/>
                </a:cubicBezTo>
                <a:cubicBezTo>
                  <a:pt x="767239" y="12212"/>
                  <a:pt x="797708" y="29484"/>
                  <a:pt x="830294" y="31898"/>
                </a:cubicBezTo>
                <a:cubicBezTo>
                  <a:pt x="989504" y="43691"/>
                  <a:pt x="1308759" y="53163"/>
                  <a:pt x="1308759" y="53163"/>
                </a:cubicBezTo>
                <a:cubicBezTo>
                  <a:pt x="1400179" y="114108"/>
                  <a:pt x="1284509" y="41037"/>
                  <a:pt x="1372555" y="85061"/>
                </a:cubicBezTo>
                <a:cubicBezTo>
                  <a:pt x="1383984" y="90776"/>
                  <a:pt x="1393820" y="99238"/>
                  <a:pt x="1404452" y="106326"/>
                </a:cubicBezTo>
                <a:cubicBezTo>
                  <a:pt x="1451969" y="177599"/>
                  <a:pt x="1440347" y="146141"/>
                  <a:pt x="1415085" y="297712"/>
                </a:cubicBezTo>
                <a:cubicBezTo>
                  <a:pt x="1412984" y="310317"/>
                  <a:pt x="1399535" y="318180"/>
                  <a:pt x="1393820" y="329610"/>
                </a:cubicBezTo>
                <a:cubicBezTo>
                  <a:pt x="1388808" y="339634"/>
                  <a:pt x="1388953" y="351897"/>
                  <a:pt x="1383187" y="361507"/>
                </a:cubicBezTo>
                <a:cubicBezTo>
                  <a:pt x="1378029" y="370103"/>
                  <a:pt x="1368184" y="374945"/>
                  <a:pt x="1361922" y="382773"/>
                </a:cubicBezTo>
                <a:cubicBezTo>
                  <a:pt x="1315282" y="441074"/>
                  <a:pt x="1372438" y="390834"/>
                  <a:pt x="1298127" y="446568"/>
                </a:cubicBezTo>
                <a:cubicBezTo>
                  <a:pt x="1294583" y="457201"/>
                  <a:pt x="1296614" y="471952"/>
                  <a:pt x="1287494" y="478466"/>
                </a:cubicBezTo>
                <a:cubicBezTo>
                  <a:pt x="1269254" y="491495"/>
                  <a:pt x="1242350" y="487297"/>
                  <a:pt x="1223699" y="499731"/>
                </a:cubicBezTo>
                <a:cubicBezTo>
                  <a:pt x="1182476" y="527213"/>
                  <a:pt x="1203924" y="516955"/>
                  <a:pt x="1159904" y="531628"/>
                </a:cubicBezTo>
                <a:cubicBezTo>
                  <a:pt x="1108337" y="583195"/>
                  <a:pt x="1134055" y="563038"/>
                  <a:pt x="1085476" y="595424"/>
                </a:cubicBezTo>
                <a:cubicBezTo>
                  <a:pt x="1078388" y="609601"/>
                  <a:pt x="1075419" y="626746"/>
                  <a:pt x="1064211" y="637954"/>
                </a:cubicBezTo>
                <a:cubicBezTo>
                  <a:pt x="1056286" y="645879"/>
                  <a:pt x="1042044" y="643026"/>
                  <a:pt x="1032313" y="648587"/>
                </a:cubicBezTo>
                <a:cubicBezTo>
                  <a:pt x="1016927" y="657379"/>
                  <a:pt x="1004810" y="671092"/>
                  <a:pt x="989783" y="680484"/>
                </a:cubicBezTo>
                <a:cubicBezTo>
                  <a:pt x="976342" y="688885"/>
                  <a:pt x="961014" y="693885"/>
                  <a:pt x="947252" y="701749"/>
                </a:cubicBezTo>
                <a:cubicBezTo>
                  <a:pt x="889981" y="734475"/>
                  <a:pt x="937753" y="709349"/>
                  <a:pt x="894090" y="744280"/>
                </a:cubicBezTo>
                <a:cubicBezTo>
                  <a:pt x="884111" y="752263"/>
                  <a:pt x="873869" y="760355"/>
                  <a:pt x="862192" y="765545"/>
                </a:cubicBezTo>
                <a:cubicBezTo>
                  <a:pt x="841709" y="774649"/>
                  <a:pt x="798397" y="786810"/>
                  <a:pt x="798397" y="786810"/>
                </a:cubicBezTo>
                <a:cubicBezTo>
                  <a:pt x="791308" y="793898"/>
                  <a:pt x="785727" y="802917"/>
                  <a:pt x="777131" y="808075"/>
                </a:cubicBezTo>
                <a:cubicBezTo>
                  <a:pt x="640137" y="890270"/>
                  <a:pt x="736962" y="828328"/>
                  <a:pt x="660173" y="861238"/>
                </a:cubicBezTo>
                <a:cubicBezTo>
                  <a:pt x="645605" y="867482"/>
                  <a:pt x="632680" y="877491"/>
                  <a:pt x="617643" y="882503"/>
                </a:cubicBezTo>
                <a:cubicBezTo>
                  <a:pt x="589917" y="891745"/>
                  <a:pt x="560309" y="894526"/>
                  <a:pt x="532583" y="903768"/>
                </a:cubicBezTo>
                <a:lnTo>
                  <a:pt x="500685" y="914400"/>
                </a:lnTo>
                <a:cubicBezTo>
                  <a:pt x="490052" y="921489"/>
                  <a:pt x="481318" y="933160"/>
                  <a:pt x="468787" y="935666"/>
                </a:cubicBezTo>
                <a:cubicBezTo>
                  <a:pt x="351989" y="959026"/>
                  <a:pt x="92672" y="938014"/>
                  <a:pt x="22220" y="935666"/>
                </a:cubicBezTo>
                <a:cubicBezTo>
                  <a:pt x="18676" y="900224"/>
                  <a:pt x="16005" y="864684"/>
                  <a:pt x="11587" y="829340"/>
                </a:cubicBezTo>
                <a:cubicBezTo>
                  <a:pt x="8913" y="807948"/>
                  <a:pt x="955" y="787103"/>
                  <a:pt x="955" y="765545"/>
                </a:cubicBezTo>
                <a:cubicBezTo>
                  <a:pt x="955" y="690391"/>
                  <a:pt x="-6861" y="460477"/>
                  <a:pt x="22220" y="329610"/>
                </a:cubicBezTo>
                <a:cubicBezTo>
                  <a:pt x="24651" y="318669"/>
                  <a:pt x="29773" y="308489"/>
                  <a:pt x="32852" y="297712"/>
                </a:cubicBezTo>
                <a:cubicBezTo>
                  <a:pt x="36091" y="286376"/>
                  <a:pt x="46620" y="236780"/>
                  <a:pt x="54118" y="223284"/>
                </a:cubicBezTo>
                <a:cubicBezTo>
                  <a:pt x="66530" y="200943"/>
                  <a:pt x="82471" y="180754"/>
                  <a:pt x="96648" y="159489"/>
                </a:cubicBezTo>
                <a:lnTo>
                  <a:pt x="117913" y="127591"/>
                </a:lnTo>
                <a:lnTo>
                  <a:pt x="160443" y="63796"/>
                </a:lnTo>
                <a:cubicBezTo>
                  <a:pt x="167531" y="53163"/>
                  <a:pt x="181708" y="44677"/>
                  <a:pt x="181708" y="31898"/>
                </a:cubicBezTo>
                <a:lnTo>
                  <a:pt x="171076" y="0"/>
                </a:lnTo>
                <a:close/>
              </a:path>
            </a:pathLst>
          </a:custGeom>
          <a:solidFill>
            <a:srgbClr val="000000">
              <a:alpha val="50196"/>
            </a:srgbClr>
          </a:solidFill>
        </p:spPr>
        <p:style>
          <a:lnRef idx="3">
            <a:schemeClr val="lt1"/>
          </a:lnRef>
          <a:fillRef idx="1">
            <a:schemeClr val="dk1"/>
          </a:fillRef>
          <a:effectRef idx="1">
            <a:schemeClr val="dk1"/>
          </a:effectRef>
          <a:fontRef idx="minor">
            <a:schemeClr val="lt1"/>
          </a:fontRef>
        </p:style>
        <p:txBody>
          <a:bodyPr rtlCol="0" anchor="ctr"/>
          <a:lstStyle/>
          <a:p>
            <a:pPr algn="ctr"/>
            <a:endParaRPr lang="ko-KR" altLang="en-US"/>
          </a:p>
        </p:txBody>
      </p:sp>
      <p:sp>
        <p:nvSpPr>
          <p:cNvPr id="17" name="타원 16"/>
          <p:cNvSpPr/>
          <p:nvPr/>
        </p:nvSpPr>
        <p:spPr>
          <a:xfrm>
            <a:off x="5274210" y="5396010"/>
            <a:ext cx="563526" cy="56352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직사각형 17"/>
          <p:cNvSpPr/>
          <p:nvPr/>
        </p:nvSpPr>
        <p:spPr>
          <a:xfrm>
            <a:off x="7093688" y="5305642"/>
            <a:ext cx="946298" cy="104199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 name="모서리가 둥근 직사각형 18"/>
          <p:cNvSpPr/>
          <p:nvPr/>
        </p:nvSpPr>
        <p:spPr>
          <a:xfrm>
            <a:off x="7093688" y="6087134"/>
            <a:ext cx="946298" cy="26049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cxnSp>
        <p:nvCxnSpPr>
          <p:cNvPr id="21" name="직선 화살표 연결선 20"/>
          <p:cNvCxnSpPr>
            <a:stCxn id="7" idx="3"/>
          </p:cNvCxnSpPr>
          <p:nvPr/>
        </p:nvCxnSpPr>
        <p:spPr>
          <a:xfrm flipV="1">
            <a:off x="3475075" y="4184779"/>
            <a:ext cx="1393788" cy="1009226"/>
          </a:xfrm>
          <a:prstGeom prst="straightConnector1">
            <a:avLst/>
          </a:prstGeom>
          <a:ln w="762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7" idx="3"/>
          </p:cNvCxnSpPr>
          <p:nvPr/>
        </p:nvCxnSpPr>
        <p:spPr>
          <a:xfrm>
            <a:off x="3475075" y="5194005"/>
            <a:ext cx="1393788" cy="765531"/>
          </a:xfrm>
          <a:prstGeom prst="straightConnector1">
            <a:avLst/>
          </a:prstGeom>
          <a:ln w="762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5" name="아래쪽 화살표 24"/>
          <p:cNvSpPr/>
          <p:nvPr/>
        </p:nvSpPr>
        <p:spPr>
          <a:xfrm>
            <a:off x="3785191" y="3985423"/>
            <a:ext cx="531628" cy="73586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6" name="모서리가 둥근 직사각형 25"/>
          <p:cNvSpPr/>
          <p:nvPr/>
        </p:nvSpPr>
        <p:spPr>
          <a:xfrm>
            <a:off x="3292549" y="3613292"/>
            <a:ext cx="1417674" cy="37213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smtClean="0"/>
              <a:t>Low </a:t>
            </a:r>
            <a:r>
              <a:rPr lang="en-US" altLang="ko-KR" dirty="0" err="1" smtClean="0"/>
              <a:t>kVp</a:t>
            </a:r>
            <a:endParaRPr lang="ko-KR" altLang="en-US" dirty="0"/>
          </a:p>
        </p:txBody>
      </p:sp>
    </p:spTree>
    <p:extLst>
      <p:ext uri="{BB962C8B-B14F-4D97-AF65-F5344CB8AC3E}">
        <p14:creationId xmlns:p14="http://schemas.microsoft.com/office/powerpoint/2010/main" val="6865243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136" t="4959" r="45289"/>
          <a:stretch/>
        </p:blipFill>
        <p:spPr bwMode="auto">
          <a:xfrm>
            <a:off x="2339976" y="3438659"/>
            <a:ext cx="2225586" cy="344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7569" t="26775" r="5862"/>
          <a:stretch/>
        </p:blipFill>
        <p:spPr bwMode="auto">
          <a:xfrm>
            <a:off x="0" y="3429000"/>
            <a:ext cx="2339975"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1854" t="9312" r="22245"/>
          <a:stretch/>
        </p:blipFill>
        <p:spPr bwMode="auto">
          <a:xfrm>
            <a:off x="6877050" y="3429000"/>
            <a:ext cx="226695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85" t="20156" r="9153"/>
          <a:stretch/>
        </p:blipFill>
        <p:spPr bwMode="auto">
          <a:xfrm>
            <a:off x="4571999" y="3429000"/>
            <a:ext cx="2305051"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8" name="차트 7"/>
          <p:cNvGraphicFramePr>
            <a:graphicFrameLocks/>
          </p:cNvGraphicFramePr>
          <p:nvPr>
            <p:extLst/>
          </p:nvPr>
        </p:nvGraphicFramePr>
        <p:xfrm>
          <a:off x="0" y="549000"/>
          <a:ext cx="4572000" cy="288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차트 8"/>
          <p:cNvGraphicFramePr>
            <a:graphicFrameLocks/>
          </p:cNvGraphicFramePr>
          <p:nvPr>
            <p:extLst/>
          </p:nvPr>
        </p:nvGraphicFramePr>
        <p:xfrm>
          <a:off x="4571999" y="549000"/>
          <a:ext cx="4572000" cy="2880000"/>
        </p:xfrm>
        <a:graphic>
          <a:graphicData uri="http://schemas.openxmlformats.org/drawingml/2006/chart">
            <c:chart xmlns:c="http://schemas.openxmlformats.org/drawingml/2006/chart" xmlns:r="http://schemas.openxmlformats.org/officeDocument/2006/relationships" r:id="rId7"/>
          </a:graphicData>
        </a:graphic>
      </p:graphicFrame>
      <p:cxnSp>
        <p:nvCxnSpPr>
          <p:cNvPr id="10" name="직선 연결선 9"/>
          <p:cNvCxnSpPr/>
          <p:nvPr/>
        </p:nvCxnSpPr>
        <p:spPr>
          <a:xfrm>
            <a:off x="415856" y="1660168"/>
            <a:ext cx="30760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4952360" y="1958360"/>
            <a:ext cx="307602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2" name="모서리가 둥근 직사각형 11"/>
          <p:cNvSpPr/>
          <p:nvPr/>
        </p:nvSpPr>
        <p:spPr>
          <a:xfrm>
            <a:off x="179512" y="6453336"/>
            <a:ext cx="1944216" cy="3600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t>140 </a:t>
            </a:r>
            <a:r>
              <a:rPr lang="en-US" altLang="ko-KR" sz="1400" dirty="0" err="1" smtClean="0"/>
              <a:t>kVp</a:t>
            </a:r>
            <a:r>
              <a:rPr lang="en-US" altLang="ko-KR" sz="1400" dirty="0" smtClean="0"/>
              <a:t>, 300mgI/mL</a:t>
            </a:r>
            <a:endParaRPr lang="ko-KR" altLang="en-US" sz="1400" dirty="0"/>
          </a:p>
        </p:txBody>
      </p:sp>
      <p:sp>
        <p:nvSpPr>
          <p:cNvPr id="13" name="모서리가 둥근 직사각형 12"/>
          <p:cNvSpPr/>
          <p:nvPr/>
        </p:nvSpPr>
        <p:spPr>
          <a:xfrm>
            <a:off x="2483768" y="6453336"/>
            <a:ext cx="1944216" cy="3600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sz="1400" dirty="0" smtClean="0"/>
              <a:t>50 </a:t>
            </a:r>
            <a:r>
              <a:rPr lang="en-US" altLang="ko-KR" sz="1400" dirty="0" err="1" smtClean="0"/>
              <a:t>keV</a:t>
            </a:r>
            <a:r>
              <a:rPr lang="en-US" altLang="ko-KR" sz="1400" dirty="0" smtClean="0"/>
              <a:t>, 150mgI/mL</a:t>
            </a:r>
            <a:endParaRPr lang="ko-KR" altLang="en-US" sz="1400" dirty="0"/>
          </a:p>
        </p:txBody>
      </p:sp>
      <p:sp>
        <p:nvSpPr>
          <p:cNvPr id="14" name="모서리가 둥근 직사각형 13"/>
          <p:cNvSpPr/>
          <p:nvPr/>
        </p:nvSpPr>
        <p:spPr>
          <a:xfrm>
            <a:off x="4788024" y="6453336"/>
            <a:ext cx="1944216"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t>140 </a:t>
            </a:r>
            <a:r>
              <a:rPr lang="en-US" altLang="ko-KR" sz="1400" dirty="0" err="1" smtClean="0"/>
              <a:t>kVp</a:t>
            </a:r>
            <a:r>
              <a:rPr lang="en-US" altLang="ko-KR" sz="1400" dirty="0" smtClean="0"/>
              <a:t>, 300mgI/mL</a:t>
            </a:r>
            <a:endParaRPr lang="ko-KR" altLang="en-US" sz="1400" dirty="0"/>
          </a:p>
        </p:txBody>
      </p:sp>
      <p:sp>
        <p:nvSpPr>
          <p:cNvPr id="15" name="모서리가 둥근 직사각형 14"/>
          <p:cNvSpPr/>
          <p:nvPr/>
        </p:nvSpPr>
        <p:spPr>
          <a:xfrm>
            <a:off x="7020272" y="6453336"/>
            <a:ext cx="1944216"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z="1400" dirty="0" smtClean="0"/>
              <a:t>60 </a:t>
            </a:r>
            <a:r>
              <a:rPr lang="en-US" altLang="ko-KR" sz="1400" dirty="0" err="1" smtClean="0"/>
              <a:t>keV</a:t>
            </a:r>
            <a:r>
              <a:rPr lang="en-US" altLang="ko-KR" sz="1400" dirty="0" smtClean="0"/>
              <a:t>, 75mgI/mL</a:t>
            </a:r>
            <a:endParaRPr lang="ko-KR" altLang="en-US" sz="1400" dirty="0"/>
          </a:p>
        </p:txBody>
      </p:sp>
      <mc:AlternateContent xmlns:mc="http://schemas.openxmlformats.org/markup-compatibility/2006" xmlns:a14="http://schemas.microsoft.com/office/drawing/2010/main">
        <mc:Choice Requires="a14">
          <p:sp>
            <p:nvSpPr>
              <p:cNvPr id="17" name="TextBox 16"/>
              <p:cNvSpPr txBox="1"/>
              <p:nvPr/>
            </p:nvSpPr>
            <p:spPr>
              <a:xfrm>
                <a:off x="1475656" y="1052736"/>
                <a:ext cx="1872208" cy="41036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b="0" i="1" smtClean="0">
                          <a:latin typeface="Cambria Math"/>
                        </a:rPr>
                        <m:t>𝐶𝑁𝑅</m:t>
                      </m:r>
                      <m:r>
                        <a:rPr lang="en-US" altLang="ko-KR" sz="1100" b="0" i="1" baseline="-25000" smtClean="0">
                          <a:latin typeface="Cambria Math"/>
                        </a:rPr>
                        <m:t>𝑟𝑎𝑡𝑖𝑜</m:t>
                      </m:r>
                      <m:r>
                        <a:rPr lang="en-US" altLang="ko-KR" sz="1100" b="0" i="1" smtClean="0">
                          <a:latin typeface="Cambria Math"/>
                        </a:rPr>
                        <m:t>=</m:t>
                      </m:r>
                      <m:f>
                        <m:fPr>
                          <m:ctrlPr>
                            <a:rPr lang="en-US" altLang="ko-KR" sz="1100" b="0" i="1" smtClean="0">
                              <a:latin typeface="Cambria Math" panose="02040503050406030204" pitchFamily="18" charset="0"/>
                            </a:rPr>
                          </m:ctrlPr>
                        </m:fPr>
                        <m:num>
                          <m:r>
                            <a:rPr lang="en-US" altLang="ko-KR" sz="1100" i="1">
                              <a:latin typeface="Cambria Math"/>
                            </a:rPr>
                            <m:t>𝐶𝑁𝑅</m:t>
                          </m:r>
                          <m:r>
                            <a:rPr lang="en-US" altLang="ko-KR" sz="1100" i="1" baseline="-25000">
                              <a:latin typeface="Cambria Math"/>
                            </a:rPr>
                            <m:t>150</m:t>
                          </m:r>
                        </m:num>
                        <m:den>
                          <m:r>
                            <a:rPr lang="en-US" altLang="ko-KR" sz="1100" i="1">
                              <a:latin typeface="Cambria Math"/>
                            </a:rPr>
                            <m:t>𝐶𝑁𝑅</m:t>
                          </m:r>
                          <m:r>
                            <a:rPr lang="en-US" altLang="ko-KR" sz="1100" b="0" i="1" baseline="-25000" smtClean="0">
                              <a:latin typeface="Cambria Math"/>
                            </a:rPr>
                            <m:t>300</m:t>
                          </m:r>
                        </m:den>
                      </m:f>
                      <m:r>
                        <a:rPr lang="en-US" altLang="ko-KR" sz="1100" b="0" i="1" smtClean="0">
                          <a:latin typeface="Cambria Math"/>
                        </a:rPr>
                        <m:t>=1.28</m:t>
                      </m:r>
                    </m:oMath>
                  </m:oMathPara>
                </a14:m>
                <a:endParaRPr lang="ko-KR" altLang="en-US" sz="1100" dirty="0"/>
              </a:p>
            </p:txBody>
          </p:sp>
        </mc:Choice>
        <mc:Fallback xmlns="">
          <p:sp>
            <p:nvSpPr>
              <p:cNvPr id="17" name="TextBox 16"/>
              <p:cNvSpPr txBox="1">
                <a:spLocks noRot="1" noChangeAspect="1" noMove="1" noResize="1" noEditPoints="1" noAdjustHandles="1" noChangeArrowheads="1" noChangeShapeType="1" noTextEdit="1"/>
              </p:cNvSpPr>
              <p:nvPr/>
            </p:nvSpPr>
            <p:spPr>
              <a:xfrm>
                <a:off x="1475656" y="1052736"/>
                <a:ext cx="1872208" cy="410369"/>
              </a:xfrm>
              <a:prstGeom prst="rect">
                <a:avLst/>
              </a:prstGeom>
              <a:blipFill rotWithShape="1">
                <a:blip r:embed="rId8"/>
                <a:stretch>
                  <a:fillRect/>
                </a:stretch>
              </a:blipFill>
            </p:spPr>
            <p:txBody>
              <a:bodyPr/>
              <a:lstStyle/>
              <a:p>
                <a:r>
                  <a:rPr lang="ko-KR" altLang="en-US">
                    <a:noFill/>
                  </a:rPr>
                  <a:t> </a:t>
                </a:r>
              </a:p>
            </p:txBody>
          </p:sp>
        </mc:Fallback>
      </mc:AlternateContent>
      <p:cxnSp>
        <p:nvCxnSpPr>
          <p:cNvPr id="19" name="직선 화살표 연결선 18"/>
          <p:cNvCxnSpPr>
            <a:stCxn id="17" idx="1"/>
          </p:cNvCxnSpPr>
          <p:nvPr/>
        </p:nvCxnSpPr>
        <p:spPr>
          <a:xfrm flipH="1">
            <a:off x="899592" y="1257921"/>
            <a:ext cx="576064" cy="154855"/>
          </a:xfrm>
          <a:prstGeom prst="straightConnector1">
            <a:avLst/>
          </a:prstGeom>
          <a:ln w="19050">
            <a:solidFill>
              <a:srgbClr val="FF0000"/>
            </a:solidFill>
            <a:tailEnd type="arrow"/>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6289180" y="1052736"/>
                <a:ext cx="1872208" cy="41036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100" b="0" i="1" smtClean="0">
                          <a:latin typeface="Cambria Math"/>
                        </a:rPr>
                        <m:t>𝐶𝑁𝑅</m:t>
                      </m:r>
                      <m:r>
                        <a:rPr lang="en-US" altLang="ko-KR" sz="1100" b="0" i="1" baseline="-25000" smtClean="0">
                          <a:latin typeface="Cambria Math"/>
                        </a:rPr>
                        <m:t>𝑟𝑎𝑡𝑖𝑜</m:t>
                      </m:r>
                      <m:r>
                        <a:rPr lang="en-US" altLang="ko-KR" sz="1100" b="0" i="1" smtClean="0">
                          <a:latin typeface="Cambria Math"/>
                        </a:rPr>
                        <m:t>=</m:t>
                      </m:r>
                      <m:f>
                        <m:fPr>
                          <m:ctrlPr>
                            <a:rPr lang="en-US" altLang="ko-KR" sz="1100" b="0" i="1" smtClean="0">
                              <a:latin typeface="Cambria Math" panose="02040503050406030204" pitchFamily="18" charset="0"/>
                            </a:rPr>
                          </m:ctrlPr>
                        </m:fPr>
                        <m:num>
                          <m:r>
                            <a:rPr lang="en-US" altLang="ko-KR" sz="1100" i="1">
                              <a:latin typeface="Cambria Math"/>
                            </a:rPr>
                            <m:t>𝐶𝑁𝑅</m:t>
                          </m:r>
                          <m:r>
                            <a:rPr lang="en-US" altLang="ko-KR" sz="1100" b="0" i="1" baseline="-25000" smtClean="0">
                              <a:latin typeface="Cambria Math"/>
                            </a:rPr>
                            <m:t>75</m:t>
                          </m:r>
                        </m:num>
                        <m:den>
                          <m:r>
                            <a:rPr lang="en-US" altLang="ko-KR" sz="1100" i="1">
                              <a:latin typeface="Cambria Math"/>
                            </a:rPr>
                            <m:t>𝐶𝑁𝑅</m:t>
                          </m:r>
                          <m:r>
                            <a:rPr lang="en-US" altLang="ko-KR" sz="1100" b="0" i="1" baseline="-25000" smtClean="0">
                              <a:latin typeface="Cambria Math"/>
                            </a:rPr>
                            <m:t>300</m:t>
                          </m:r>
                        </m:den>
                      </m:f>
                      <m:r>
                        <a:rPr lang="en-US" altLang="ko-KR" sz="1100" b="0" i="1" smtClean="0">
                          <a:latin typeface="Cambria Math"/>
                        </a:rPr>
                        <m:t>=1.24</m:t>
                      </m:r>
                    </m:oMath>
                  </m:oMathPara>
                </a14:m>
                <a:endParaRPr lang="ko-KR" altLang="en-US" sz="11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289180" y="1052736"/>
                <a:ext cx="1872208" cy="410369"/>
              </a:xfrm>
              <a:prstGeom prst="rect">
                <a:avLst/>
              </a:prstGeom>
              <a:blipFill rotWithShape="1">
                <a:blip r:embed="rId9"/>
                <a:stretch>
                  <a:fillRect/>
                </a:stretch>
              </a:blipFill>
            </p:spPr>
            <p:txBody>
              <a:bodyPr/>
              <a:lstStyle/>
              <a:p>
                <a:r>
                  <a:rPr lang="ko-KR" altLang="en-US">
                    <a:noFill/>
                  </a:rPr>
                  <a:t> </a:t>
                </a:r>
              </a:p>
            </p:txBody>
          </p:sp>
        </mc:Fallback>
      </mc:AlternateContent>
      <p:cxnSp>
        <p:nvCxnSpPr>
          <p:cNvPr id="22" name="직선 화살표 연결선 21"/>
          <p:cNvCxnSpPr>
            <a:stCxn id="21" idx="1"/>
          </p:cNvCxnSpPr>
          <p:nvPr/>
        </p:nvCxnSpPr>
        <p:spPr>
          <a:xfrm flipH="1">
            <a:off x="5713116" y="1257921"/>
            <a:ext cx="576064" cy="514895"/>
          </a:xfrm>
          <a:prstGeom prst="straightConnector1">
            <a:avLst/>
          </a:prstGeom>
          <a:ln>
            <a:tailEnd type="arrow"/>
          </a:ln>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36638774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Double Dose reduction</a:t>
            </a:r>
            <a:endParaRPr lang="ko-KR" altLang="en-US"/>
          </a:p>
        </p:txBody>
      </p:sp>
      <p:graphicFrame>
        <p:nvGraphicFramePr>
          <p:cNvPr id="4" name="내용 개체 틀 3"/>
          <p:cNvGraphicFramePr>
            <a:graphicFrameLocks noGrp="1"/>
          </p:cNvGraphicFramePr>
          <p:nvPr>
            <p:ph idx="1"/>
            <p:extLst>
              <p:ext uri="{D42A27DB-BD31-4B8C-83A1-F6EECF244321}">
                <p14:modId xmlns:p14="http://schemas.microsoft.com/office/powerpoint/2010/main" val="2441654776"/>
              </p:ext>
            </p:extLst>
          </p:nvPr>
        </p:nvGraphicFramePr>
        <p:xfrm>
          <a:off x="268514" y="1905128"/>
          <a:ext cx="8606972" cy="2748280"/>
        </p:xfrm>
        <a:graphic>
          <a:graphicData uri="http://schemas.openxmlformats.org/drawingml/2006/table">
            <a:tbl>
              <a:tblPr firstRow="1" bandRow="1">
                <a:tableStyleId>{5C22544A-7EE6-4342-B048-85BDC9FD1C3A}</a:tableStyleId>
              </a:tblPr>
              <a:tblGrid>
                <a:gridCol w="749072"/>
                <a:gridCol w="910635"/>
                <a:gridCol w="771102"/>
                <a:gridCol w="631569"/>
                <a:gridCol w="2864094"/>
                <a:gridCol w="597701"/>
                <a:gridCol w="481842"/>
                <a:gridCol w="734383"/>
                <a:gridCol w="866574"/>
              </a:tblGrid>
              <a:tr h="370840">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Authors</a:t>
                      </a: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CT machine</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AEC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000" b="0" i="0" u="none" strike="noStrike" dirty="0" smtClean="0">
                          <a:solidFill>
                            <a:srgbClr val="000000"/>
                          </a:solidFill>
                          <a:effectLst/>
                          <a:latin typeface="맑은 고딕" panose="020B0503020000020004" pitchFamily="50" charset="-127"/>
                          <a:ea typeface="맑은 고딕" panose="020B0503020000020004" pitchFamily="50" charset="-127"/>
                        </a:rPr>
                        <a:t>CM concentration (mg/mL)</a:t>
                      </a:r>
                      <a:endParaRPr lang="en-US" sz="10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CT protocol</a:t>
                      </a:r>
                    </a:p>
                  </a:txBody>
                  <a:tcPr marL="0" marR="0" marT="0" marB="0" anchor="ctr"/>
                </a:tc>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Injection </a:t>
                      </a: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duration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RD</a:t>
                      </a:r>
                      <a:r>
                        <a:rPr lang="en-US" sz="1100" b="0" i="0" u="none" strike="noStrike" baseline="0" dirty="0" smtClean="0">
                          <a:solidFill>
                            <a:srgbClr val="000000"/>
                          </a:solidFill>
                          <a:effectLst/>
                          <a:latin typeface="맑은 고딕" panose="020B0503020000020004" pitchFamily="50" charset="-127"/>
                          <a:ea typeface="맑은 고딕" panose="020B0503020000020004" pitchFamily="50" charset="-127"/>
                        </a:rPr>
                        <a:t> reduction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CM </a:t>
                      </a: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Dose reduction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Body</a:t>
                      </a:r>
                      <a:r>
                        <a:rPr lang="en-US" sz="1100" b="0" i="0" u="none" strike="noStrike" baseline="0" dirty="0" smtClean="0">
                          <a:solidFill>
                            <a:srgbClr val="000000"/>
                          </a:solidFill>
                          <a:effectLst/>
                          <a:latin typeface="맑은 고딕" panose="020B0503020000020004" pitchFamily="50" charset="-127"/>
                          <a:ea typeface="맑은 고딕" panose="020B0503020000020004" pitchFamily="50" charset="-127"/>
                        </a:rPr>
                        <a:t> weight</a:t>
                      </a: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  </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r>
              <a:tr h="370840">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Noda </a:t>
                      </a:r>
                      <a:endParaRPr lang="en-US"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2015)</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GE </a:t>
                      </a: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(CT750 HE)</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Yes, </a:t>
                      </a: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NI </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(12.0)</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350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120 kVp, 600 mgI/kg vs </a:t>
                      </a:r>
                    </a:p>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80 kVp, 500 mgI/kg vs </a:t>
                      </a:r>
                    </a:p>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80 kVp, 400 mgI/kg</a:t>
                      </a:r>
                      <a:endParaRPr 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30 sec</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33%</a:t>
                      </a: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7.3%, 19.5% </a:t>
                      </a:r>
                    </a:p>
                  </a:txBody>
                  <a:tcPr marL="0" marR="0" marT="0" marB="0" anchor="ct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r>
              <a:tr h="370840">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Takahashi </a:t>
                      </a:r>
                      <a:endParaRPr lang="en-US"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2014)</a:t>
                      </a: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GE </a:t>
                      </a:r>
                      <a:endParaRPr lang="en-US"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64 MDCT)</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YES</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320,300, </a:t>
                      </a: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370</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120 kVp, 600 mgI/kg, NI=11.0 vs </a:t>
                      </a:r>
                    </a:p>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100kVp, 480 mgI/kg with ASIR 40%, NI=14</a:t>
                      </a:r>
                      <a:endParaRPr 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smtClean="0">
                          <a:solidFill>
                            <a:srgbClr val="000000"/>
                          </a:solidFill>
                          <a:effectLst/>
                          <a:latin typeface="맑은 고딕" panose="020B0503020000020004" pitchFamily="50" charset="-127"/>
                          <a:ea typeface="맑은 고딕" panose="020B0503020000020004" pitchFamily="50" charset="-127"/>
                        </a:rPr>
                        <a:t>30 sec</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37%</a:t>
                      </a: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20%</a:t>
                      </a: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BW &lt;70 kg</a:t>
                      </a:r>
                    </a:p>
                  </a:txBody>
                  <a:tcPr marL="0" marR="0" marT="0" marB="0" anchor="ctr"/>
                </a:tc>
              </a:tr>
              <a:tr h="370840">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Namimoto </a:t>
                      </a:r>
                      <a:endParaRPr lang="en-US"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2012)</a:t>
                      </a:r>
                    </a:p>
                  </a:txBody>
                  <a:tcPr marL="0" marR="0" marT="0" marB="0" anchor="ctr"/>
                </a:tc>
                <a:tc>
                  <a:txBody>
                    <a:bodyPr/>
                    <a:lstStyle/>
                    <a:p>
                      <a:pPr algn="ctr" fontAlgn="ctr"/>
                      <a:r>
                        <a:rPr lang="fr-FR" sz="1100" b="0" i="0" u="none" strike="noStrike" dirty="0">
                          <a:solidFill>
                            <a:srgbClr val="000000"/>
                          </a:solidFill>
                          <a:effectLst/>
                          <a:latin typeface="맑은 고딕" panose="020B0503020000020004" pitchFamily="50" charset="-127"/>
                          <a:ea typeface="맑은 고딕" panose="020B0503020000020004" pitchFamily="50" charset="-127"/>
                        </a:rPr>
                        <a:t>Philips </a:t>
                      </a:r>
                      <a:endParaRPr lang="fr-FR"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fr-FR" sz="1100" b="0" i="0" u="none" strike="noStrike" dirty="0" smtClean="0">
                          <a:solidFill>
                            <a:srgbClr val="000000"/>
                          </a:solidFill>
                          <a:effectLst/>
                          <a:latin typeface="맑은 고딕" panose="020B0503020000020004" pitchFamily="50" charset="-127"/>
                          <a:ea typeface="맑은 고딕" panose="020B0503020000020004" pitchFamily="50" charset="-127"/>
                        </a:rPr>
                        <a:t>(Brillance </a:t>
                      </a:r>
                      <a:r>
                        <a:rPr lang="fr-FR" sz="1100" b="0" i="0" u="none" strike="noStrike" dirty="0">
                          <a:solidFill>
                            <a:srgbClr val="000000"/>
                          </a:solidFill>
                          <a:effectLst/>
                          <a:latin typeface="맑은 고딕" panose="020B0503020000020004" pitchFamily="50" charset="-127"/>
                          <a:ea typeface="맑은 고딕" panose="020B0503020000020004" pitchFamily="50" charset="-127"/>
                        </a:rPr>
                        <a:t>64)</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Only </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at 120 kVp</a:t>
                      </a: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300, 370</a:t>
                      </a:r>
                    </a:p>
                  </a:txBody>
                  <a:tcPr marL="0" marR="0" marT="0" marB="0" anchor="ctr"/>
                </a:tc>
                <a:tc>
                  <a:txBody>
                    <a:bodyPr/>
                    <a:lstStyle/>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120 </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kVp,  600 mgI/kg, 243-450 mAs </a:t>
                      </a: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vs</a:t>
                      </a:r>
                    </a:p>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80kVp</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 386 mAs 450 mgI/kg with IDOSE 60%/40% blend of </a:t>
                      </a: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IR/FBP</a:t>
                      </a:r>
                      <a:endParaRPr 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smtClean="0">
                          <a:solidFill>
                            <a:srgbClr val="000000"/>
                          </a:solidFill>
                          <a:effectLst/>
                          <a:latin typeface="맑은 고딕" panose="020B0503020000020004" pitchFamily="50" charset="-127"/>
                          <a:ea typeface="맑은 고딕" panose="020B0503020000020004" pitchFamily="50" charset="-127"/>
                        </a:rPr>
                        <a:t>30 sec</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smtClean="0">
                          <a:solidFill>
                            <a:srgbClr val="000000"/>
                          </a:solidFill>
                          <a:effectLst/>
                          <a:latin typeface="맑은 고딕" panose="020B0503020000020004" pitchFamily="50" charset="-127"/>
                          <a:ea typeface="맑은 고딕" panose="020B0503020000020004" pitchFamily="50" charset="-127"/>
                        </a:rPr>
                        <a:t>28.%</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25%</a:t>
                      </a:r>
                    </a:p>
                  </a:txBody>
                  <a:tcPr marL="0" marR="0" marT="0" marB="0" anchor="ctr"/>
                </a:tc>
                <a:tc>
                  <a:txBody>
                    <a:bodyPr/>
                    <a:lstStyle/>
                    <a:p>
                      <a:pPr algn="ctr"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r>
              <a:tr h="370840">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Nakaura </a:t>
                      </a:r>
                      <a:endParaRPr lang="en-US"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2012)</a:t>
                      </a: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Philips </a:t>
                      </a:r>
                      <a:endParaRPr lang="en-US"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(Brillance </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iCT)</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Yes</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300, 350, 370</a:t>
                      </a:r>
                    </a:p>
                  </a:txBody>
                  <a:tcPr marL="0" marR="0" marT="0" marB="0" anchor="ctr"/>
                </a:tc>
                <a:tc>
                  <a:txBody>
                    <a:bodyPr/>
                    <a:lstStyle/>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120 </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kVp,  600 mgI/kg, ref CTDIvol </a:t>
                      </a: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20mGy vs</a:t>
                      </a:r>
                    </a:p>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80kVp</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 ref CTDIvol 12mGy 450 mgI/kg with IDOSE 40</a:t>
                      </a: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smtClean="0">
                          <a:solidFill>
                            <a:srgbClr val="000000"/>
                          </a:solidFill>
                          <a:effectLst/>
                          <a:latin typeface="맑은 고딕" panose="020B0503020000020004" pitchFamily="50" charset="-127"/>
                          <a:ea typeface="맑은 고딕" panose="020B0503020000020004" pitchFamily="50" charset="-127"/>
                        </a:rPr>
                        <a:t>30 sec</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48-51% </a:t>
                      </a: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40%</a:t>
                      </a:r>
                    </a:p>
                  </a:txBody>
                  <a:tcPr marL="0" marR="0" marT="0" marB="0" anchor="ctr"/>
                </a:tc>
                <a:tc>
                  <a:txBody>
                    <a:bodyPr/>
                    <a:lstStyle/>
                    <a:p>
                      <a:pPr algn="ctr" fontAlgn="ctr"/>
                      <a:endParaRPr lang="ko-KR" altLang="en-US" sz="1100" b="0" i="0" u="none" strike="noStrike">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r>
              <a:tr h="370840">
                <a:tc>
                  <a:txBody>
                    <a:bodyPr/>
                    <a:lstStyle/>
                    <a:p>
                      <a:pPr marL="0" algn="ctr" defTabSz="914400" rtl="0" eaLnBrk="1" fontAlgn="ctr" latinLnBrk="1" hangingPunct="1"/>
                      <a:r>
                        <a:rPr lang="en-US" altLang="ko-KR" sz="1100" b="0" i="0" u="none" strike="noStrike" kern="1200" dirty="0" smtClean="0">
                          <a:solidFill>
                            <a:srgbClr val="000000"/>
                          </a:solidFill>
                          <a:effectLst/>
                          <a:latin typeface="맑은 고딕" panose="020B0503020000020004" pitchFamily="50" charset="-127"/>
                          <a:ea typeface="맑은 고딕" panose="020B0503020000020004" pitchFamily="50" charset="-127"/>
                          <a:cs typeface="+mn-cs"/>
                        </a:rPr>
                        <a:t>Yanaga</a:t>
                      </a:r>
                    </a:p>
                    <a:p>
                      <a:pPr marL="0" algn="ctr" defTabSz="914400" rtl="0" eaLnBrk="1" fontAlgn="ctr" latinLnBrk="1" hangingPunct="1"/>
                      <a:r>
                        <a:rPr lang="en-US" sz="1100" b="0" i="0" u="none" strike="noStrike" kern="1200" dirty="0" smtClean="0">
                          <a:solidFill>
                            <a:srgbClr val="000000"/>
                          </a:solidFill>
                          <a:effectLst/>
                          <a:latin typeface="맑은 고딕" panose="020B0503020000020004" pitchFamily="50" charset="-127"/>
                          <a:ea typeface="맑은 고딕" panose="020B0503020000020004" pitchFamily="50" charset="-127"/>
                          <a:cs typeface="+mn-cs"/>
                        </a:rPr>
                        <a:t>(2011)</a:t>
                      </a:r>
                      <a:endParaRPr lang="en-US" sz="1100" b="0" i="0" u="none" strike="noStrike" kern="1200" dirty="0">
                        <a:solidFill>
                          <a:srgbClr val="000000"/>
                        </a:solidFill>
                        <a:effectLst/>
                        <a:latin typeface="맑은 고딕" panose="020B0503020000020004" pitchFamily="50" charset="-127"/>
                        <a:ea typeface="맑은 고딕" panose="020B0503020000020004" pitchFamily="50" charset="-127"/>
                        <a:cs typeface="+mn-cs"/>
                      </a:endParaRPr>
                    </a:p>
                  </a:txBody>
                  <a:tcPr marL="0" marR="0" marT="0" marB="0" anchor="ctr"/>
                </a:tc>
                <a:tc>
                  <a:txBody>
                    <a:bodyPr/>
                    <a:lstStyle/>
                    <a:p>
                      <a:pPr algn="ctr" fontAlgn="ctr"/>
                      <a:r>
                        <a:rPr lang="fr-FR" sz="1100" b="0" i="0" u="none" strike="noStrike" dirty="0">
                          <a:solidFill>
                            <a:srgbClr val="000000"/>
                          </a:solidFill>
                          <a:effectLst/>
                          <a:latin typeface="맑은 고딕" panose="020B0503020000020004" pitchFamily="50" charset="-127"/>
                          <a:ea typeface="맑은 고딕" panose="020B0503020000020004" pitchFamily="50" charset="-127"/>
                        </a:rPr>
                        <a:t>Philips </a:t>
                      </a:r>
                      <a:endParaRPr lang="fr-FR"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fr-FR" sz="1100" b="0" i="0" u="none" strike="noStrike" dirty="0" smtClean="0">
                          <a:solidFill>
                            <a:srgbClr val="000000"/>
                          </a:solidFill>
                          <a:effectLst/>
                          <a:latin typeface="맑은 고딕" panose="020B0503020000020004" pitchFamily="50" charset="-127"/>
                          <a:ea typeface="맑은 고딕" panose="020B0503020000020004" pitchFamily="50" charset="-127"/>
                        </a:rPr>
                        <a:t>(Brillance </a:t>
                      </a:r>
                      <a:r>
                        <a:rPr lang="fr-FR" sz="1100" b="0" i="0" u="none" strike="noStrike" dirty="0">
                          <a:solidFill>
                            <a:srgbClr val="000000"/>
                          </a:solidFill>
                          <a:effectLst/>
                          <a:latin typeface="맑은 고딕" panose="020B0503020000020004" pitchFamily="50" charset="-127"/>
                          <a:ea typeface="맑은 고딕" panose="020B0503020000020004" pitchFamily="50" charset="-127"/>
                        </a:rPr>
                        <a:t>64)</a:t>
                      </a:r>
                    </a:p>
                  </a:txBody>
                  <a:tcPr marL="0" marR="0" marT="0" marB="0" anchor="ctr"/>
                </a:tc>
                <a:tc>
                  <a:txBody>
                    <a:bodyPr/>
                    <a:lstStyle/>
                    <a:p>
                      <a:pPr algn="ctr" fontAlgn="ct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Only </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at 120 kVp</a:t>
                      </a: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370</a:t>
                      </a:r>
                    </a:p>
                  </a:txBody>
                  <a:tcPr marL="0" marR="0" marT="0" marB="0" anchor="ctr"/>
                </a:tc>
                <a:tc>
                  <a:txBody>
                    <a:bodyPr/>
                    <a:lstStyle/>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120 </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kVp,  600 mgI/kg, 300 mAs, ref CTDIvol </a:t>
                      </a: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20mGy </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vs </a:t>
                      </a:r>
                      <a:endParaRPr lang="en-US" sz="105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l" fontAlgn="ct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80kVp</a:t>
                      </a:r>
                      <a:r>
                        <a:rPr lang="en-US" sz="1050" b="0" i="0" u="none" strike="noStrike" dirty="0">
                          <a:solidFill>
                            <a:srgbClr val="000000"/>
                          </a:solidFill>
                          <a:effectLst/>
                          <a:latin typeface="맑은 고딕" panose="020B0503020000020004" pitchFamily="50" charset="-127"/>
                          <a:ea typeface="맑은 고딕" panose="020B0503020000020004" pitchFamily="50" charset="-127"/>
                        </a:rPr>
                        <a:t>, 600 mAs, 444 mgI/kg with IDOSE 40</a:t>
                      </a:r>
                      <a:r>
                        <a:rPr lang="en-US" sz="1050" b="0"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05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fr-FR" sz="1100" b="0" i="0" u="none" strike="noStrike" dirty="0" smtClean="0">
                          <a:solidFill>
                            <a:srgbClr val="000000"/>
                          </a:solidFill>
                          <a:effectLst/>
                          <a:latin typeface="맑은 고딕" panose="020B0503020000020004" pitchFamily="50" charset="-127"/>
                          <a:ea typeface="맑은 고딕" panose="020B0503020000020004" pitchFamily="50" charset="-127"/>
                        </a:rPr>
                        <a:t>30 </a:t>
                      </a:r>
                      <a:r>
                        <a:rPr lang="fr-FR" sz="1100" b="0" i="0" u="none" strike="noStrike" dirty="0">
                          <a:solidFill>
                            <a:srgbClr val="000000"/>
                          </a:solidFill>
                          <a:effectLst/>
                          <a:latin typeface="맑은 고딕" panose="020B0503020000020004" pitchFamily="50" charset="-127"/>
                          <a:ea typeface="맑은 고딕" panose="020B0503020000020004" pitchFamily="50" charset="-127"/>
                        </a:rPr>
                        <a:t>vs </a:t>
                      </a:r>
                      <a:endParaRPr lang="fr-FR" sz="1100" b="0" i="0" u="none" strike="noStrike" dirty="0" smtClean="0">
                        <a:solidFill>
                          <a:srgbClr val="000000"/>
                        </a:solidFill>
                        <a:effectLst/>
                        <a:latin typeface="맑은 고딕" panose="020B0503020000020004" pitchFamily="50" charset="-127"/>
                        <a:ea typeface="맑은 고딕" panose="020B0503020000020004" pitchFamily="50" charset="-127"/>
                      </a:endParaRPr>
                    </a:p>
                    <a:p>
                      <a:pPr algn="ctr" fontAlgn="ctr"/>
                      <a:r>
                        <a:rPr lang="fr-FR" sz="1100" b="0" i="0" u="none" strike="noStrike" dirty="0" smtClean="0">
                          <a:solidFill>
                            <a:srgbClr val="000000"/>
                          </a:solidFill>
                          <a:effectLst/>
                          <a:latin typeface="맑은 고딕" panose="020B0503020000020004" pitchFamily="50" charset="-127"/>
                          <a:ea typeface="맑은 고딕" panose="020B0503020000020004" pitchFamily="50" charset="-127"/>
                        </a:rPr>
                        <a:t>15 sec</a:t>
                      </a:r>
                      <a:endParaRPr lang="fr-F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13</a:t>
                      </a:r>
                      <a:r>
                        <a:rPr lang="en-US" sz="1100" b="0" i="0" u="none" strike="noStrike" dirty="0" smtClean="0">
                          <a:solidFill>
                            <a:srgbClr val="000000"/>
                          </a:solidFill>
                          <a:effectLst/>
                          <a:latin typeface="맑은 고딕" panose="020B0503020000020004" pitchFamily="50" charset="-127"/>
                          <a:ea typeface="맑은 고딕" panose="020B0503020000020004" pitchFamily="50" charset="-127"/>
                        </a:rPr>
                        <a:t>%</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0" marR="0" marT="0" marB="0" anchor="ct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26%</a:t>
                      </a:r>
                    </a:p>
                  </a:txBody>
                  <a:tcPr marL="0" marR="0" marT="0" marB="0" anchor="ctr"/>
                </a:tc>
                <a:tc>
                  <a:txBody>
                    <a:bodyPr/>
                    <a:lstStyle/>
                    <a:p>
                      <a:pPr algn="ctr"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BW &lt;70 kg</a:t>
                      </a:r>
                    </a:p>
                  </a:txBody>
                  <a:tcPr marL="0" marR="0" marT="0" marB="0" anchor="ctr"/>
                </a:tc>
              </a:tr>
            </a:tbl>
          </a:graphicData>
        </a:graphic>
      </p:graphicFrame>
      <p:sp>
        <p:nvSpPr>
          <p:cNvPr id="5" name="직사각형 4"/>
          <p:cNvSpPr/>
          <p:nvPr/>
        </p:nvSpPr>
        <p:spPr>
          <a:xfrm>
            <a:off x="6774914" y="1895351"/>
            <a:ext cx="492336" cy="27380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7269097" y="1895351"/>
            <a:ext cx="711786" cy="273802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타원 2"/>
          <p:cNvSpPr/>
          <p:nvPr/>
        </p:nvSpPr>
        <p:spPr>
          <a:xfrm>
            <a:off x="4842663" y="2898226"/>
            <a:ext cx="731520" cy="379633"/>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타원 7"/>
          <p:cNvSpPr/>
          <p:nvPr/>
        </p:nvSpPr>
        <p:spPr>
          <a:xfrm>
            <a:off x="5354727" y="3277859"/>
            <a:ext cx="731520" cy="36576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타원 9"/>
          <p:cNvSpPr/>
          <p:nvPr/>
        </p:nvSpPr>
        <p:spPr>
          <a:xfrm>
            <a:off x="3290622" y="3876486"/>
            <a:ext cx="731520" cy="36576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p:cNvSpPr/>
          <p:nvPr/>
        </p:nvSpPr>
        <p:spPr>
          <a:xfrm>
            <a:off x="5354727" y="4359289"/>
            <a:ext cx="731520" cy="36576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TextBox 14"/>
          <p:cNvSpPr txBox="1"/>
          <p:nvPr/>
        </p:nvSpPr>
        <p:spPr>
          <a:xfrm>
            <a:off x="0" y="6611779"/>
            <a:ext cx="3339376" cy="246221"/>
          </a:xfrm>
          <a:prstGeom prst="rect">
            <a:avLst/>
          </a:prstGeom>
          <a:noFill/>
        </p:spPr>
        <p:txBody>
          <a:bodyPr wrap="none" rtlCol="0">
            <a:spAutoFit/>
          </a:bodyPr>
          <a:lstStyle/>
          <a:p>
            <a:pPr>
              <a:defRPr/>
            </a:pPr>
            <a:r>
              <a:rPr lang="en-US" altLang="ko-KR" sz="1000" dirty="0"/>
              <a:t>Shen, Y Int J Clin Pract. 2016 Sep;70 Suppl 9B:B5-B15.</a:t>
            </a:r>
          </a:p>
        </p:txBody>
      </p:sp>
    </p:spTree>
    <p:extLst>
      <p:ext uri="{BB962C8B-B14F-4D97-AF65-F5344CB8AC3E}">
        <p14:creationId xmlns:p14="http://schemas.microsoft.com/office/powerpoint/2010/main" val="400776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P spid="8"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758348" y="3114677"/>
            <a:ext cx="5741352" cy="3647440"/>
            <a:chOff x="758348" y="3114677"/>
            <a:chExt cx="5741352" cy="3647440"/>
          </a:xfrm>
        </p:grpSpPr>
        <p:sp>
          <p:nvSpPr>
            <p:cNvPr id="3" name="위로 굽은 화살표 2"/>
            <p:cNvSpPr/>
            <p:nvPr/>
          </p:nvSpPr>
          <p:spPr>
            <a:xfrm rot="5400000">
              <a:off x="690879" y="3182146"/>
              <a:ext cx="3647440" cy="3512501"/>
            </a:xfrm>
            <a:prstGeom prst="ben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ko-KR" altLang="en-US"/>
            </a:p>
          </p:txBody>
        </p:sp>
        <p:sp>
          <p:nvSpPr>
            <p:cNvPr id="19" name="모서리가 둥근 직사각형 18"/>
            <p:cNvSpPr/>
            <p:nvPr/>
          </p:nvSpPr>
          <p:spPr>
            <a:xfrm>
              <a:off x="4270850" y="5393692"/>
              <a:ext cx="2228850" cy="8382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ko-KR" dirty="0" smtClean="0"/>
                <a:t>Double dose reduction</a:t>
              </a:r>
              <a:endParaRPr lang="ko-KR" altLang="en-US" dirty="0"/>
            </a:p>
          </p:txBody>
        </p:sp>
      </p:grpSp>
      <p:sp>
        <p:nvSpPr>
          <p:cNvPr id="2" name="제목 1"/>
          <p:cNvSpPr>
            <a:spLocks noGrp="1"/>
          </p:cNvSpPr>
          <p:nvPr>
            <p:ph type="title"/>
          </p:nvPr>
        </p:nvSpPr>
        <p:spPr/>
        <p:txBody>
          <a:bodyPr/>
          <a:lstStyle/>
          <a:p>
            <a:r>
              <a:rPr lang="en-US" altLang="ko-KR" dirty="0"/>
              <a:t>Summary</a:t>
            </a:r>
            <a:endParaRPr lang="ko-KR" altLang="en-US" dirty="0"/>
          </a:p>
        </p:txBody>
      </p:sp>
      <p:sp>
        <p:nvSpPr>
          <p:cNvPr id="4" name="모서리가 둥근 직사각형 3"/>
          <p:cNvSpPr/>
          <p:nvPr/>
        </p:nvSpPr>
        <p:spPr>
          <a:xfrm>
            <a:off x="285750" y="2695576"/>
            <a:ext cx="2228850" cy="8382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ko-KR" dirty="0" smtClean="0"/>
              <a:t>Radiation dose reduction</a:t>
            </a:r>
            <a:endParaRPr lang="ko-KR" altLang="en-US" dirty="0"/>
          </a:p>
        </p:txBody>
      </p:sp>
      <p:cxnSp>
        <p:nvCxnSpPr>
          <p:cNvPr id="6" name="직선 화살표 연결선 5"/>
          <p:cNvCxnSpPr>
            <a:stCxn id="4" idx="3"/>
            <a:endCxn id="8" idx="1"/>
          </p:cNvCxnSpPr>
          <p:nvPr/>
        </p:nvCxnSpPr>
        <p:spPr>
          <a:xfrm flipV="1">
            <a:off x="2514600" y="2133602"/>
            <a:ext cx="771525" cy="981074"/>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모서리가 둥근 직사각형 7"/>
          <p:cNvSpPr/>
          <p:nvPr/>
        </p:nvSpPr>
        <p:spPr>
          <a:xfrm>
            <a:off x="3286125" y="1714502"/>
            <a:ext cx="2228850" cy="838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err="1" smtClean="0"/>
              <a:t>mAs</a:t>
            </a:r>
            <a:r>
              <a:rPr lang="en-US" altLang="ko-KR" dirty="0" smtClean="0"/>
              <a:t> modulation</a:t>
            </a:r>
            <a:endParaRPr lang="ko-KR" altLang="en-US" dirty="0"/>
          </a:p>
        </p:txBody>
      </p:sp>
      <p:sp>
        <p:nvSpPr>
          <p:cNvPr id="10" name="모서리가 둥근 직사각형 9"/>
          <p:cNvSpPr/>
          <p:nvPr/>
        </p:nvSpPr>
        <p:spPr>
          <a:xfrm>
            <a:off x="3286125" y="3524252"/>
            <a:ext cx="2228850" cy="8382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smtClean="0"/>
              <a:t>kV modulation</a:t>
            </a:r>
            <a:endParaRPr lang="ko-KR" altLang="en-US" dirty="0"/>
          </a:p>
        </p:txBody>
      </p:sp>
      <p:cxnSp>
        <p:nvCxnSpPr>
          <p:cNvPr id="11" name="직선 화살표 연결선 10"/>
          <p:cNvCxnSpPr>
            <a:endCxn id="10" idx="1"/>
          </p:cNvCxnSpPr>
          <p:nvPr/>
        </p:nvCxnSpPr>
        <p:spPr>
          <a:xfrm>
            <a:off x="2514600" y="3114676"/>
            <a:ext cx="771525" cy="82867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p:nvPr/>
        </p:nvCxnSpPr>
        <p:spPr>
          <a:xfrm>
            <a:off x="5538787" y="2133602"/>
            <a:ext cx="661988" cy="82867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flipV="1">
            <a:off x="5514975" y="3033715"/>
            <a:ext cx="685800" cy="981074"/>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모서리가 둥근 직사각형 17"/>
          <p:cNvSpPr/>
          <p:nvPr/>
        </p:nvSpPr>
        <p:spPr>
          <a:xfrm>
            <a:off x="6200775" y="2552702"/>
            <a:ext cx="2228850" cy="838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smtClean="0"/>
              <a:t>Noise </a:t>
            </a:r>
            <a:r>
              <a:rPr lang="ko-KR" altLang="en-US" dirty="0" smtClean="0"/>
              <a:t>증가</a:t>
            </a:r>
            <a:endParaRPr lang="ko-KR" altLang="en-US" dirty="0"/>
          </a:p>
        </p:txBody>
      </p:sp>
      <p:cxnSp>
        <p:nvCxnSpPr>
          <p:cNvPr id="22" name="직선 화살표 연결선 21"/>
          <p:cNvCxnSpPr/>
          <p:nvPr/>
        </p:nvCxnSpPr>
        <p:spPr>
          <a:xfrm>
            <a:off x="7315200" y="3390902"/>
            <a:ext cx="0" cy="733424"/>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모서리가 둥근 직사각형 22"/>
          <p:cNvSpPr/>
          <p:nvPr/>
        </p:nvSpPr>
        <p:spPr>
          <a:xfrm>
            <a:off x="6267449" y="4124326"/>
            <a:ext cx="2733675" cy="838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smtClean="0"/>
              <a:t>Iterative reconstruction</a:t>
            </a:r>
          </a:p>
          <a:p>
            <a:pPr algn="ctr"/>
            <a:r>
              <a:rPr lang="en-US" altLang="ko-KR" dirty="0" smtClean="0"/>
              <a:t>Metal artifact reduction</a:t>
            </a:r>
            <a:endParaRPr lang="ko-KR" altLang="en-US" dirty="0"/>
          </a:p>
        </p:txBody>
      </p:sp>
      <p:cxnSp>
        <p:nvCxnSpPr>
          <p:cNvPr id="24" name="직선 화살표 연결선 23"/>
          <p:cNvCxnSpPr/>
          <p:nvPr/>
        </p:nvCxnSpPr>
        <p:spPr>
          <a:xfrm flipH="1">
            <a:off x="2443162" y="4295778"/>
            <a:ext cx="914400" cy="885823"/>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모서리가 둥근 직사각형 25"/>
          <p:cNvSpPr/>
          <p:nvPr/>
        </p:nvSpPr>
        <p:spPr>
          <a:xfrm>
            <a:off x="219075" y="5181601"/>
            <a:ext cx="2228850" cy="838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ko-KR" dirty="0" smtClean="0"/>
              <a:t>Contrast media reduction</a:t>
            </a:r>
            <a:endParaRPr lang="ko-KR" altLang="en-US" dirty="0"/>
          </a:p>
        </p:txBody>
      </p:sp>
    </p:spTree>
    <p:extLst>
      <p:ext uri="{BB962C8B-B14F-4D97-AF65-F5344CB8AC3E}">
        <p14:creationId xmlns:p14="http://schemas.microsoft.com/office/powerpoint/2010/main" val="106394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모서리가 둥근 직사각형 3"/>
          <p:cNvSpPr/>
          <p:nvPr/>
        </p:nvSpPr>
        <p:spPr>
          <a:xfrm>
            <a:off x="457200" y="1697232"/>
            <a:ext cx="2697151" cy="447993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p:nvPr>
        </p:nvSpPr>
        <p:spPr/>
        <p:txBody>
          <a:bodyPr/>
          <a:lstStyle/>
          <a:p>
            <a:r>
              <a:rPr lang="en-US" altLang="ko-KR" dirty="0" smtClean="0"/>
              <a:t>Introduction - Unit</a:t>
            </a:r>
            <a:endParaRPr lang="ko-KR" altLang="en-US" dirty="0"/>
          </a:p>
        </p:txBody>
      </p:sp>
      <p:pic>
        <p:nvPicPr>
          <p:cNvPr id="1028" name="Picture 4" descr="http://png.clipart.me/graphics/thumbs/139/rain-vector_1392370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804" y="4210677"/>
            <a:ext cx="1611941" cy="144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5214" y="2087019"/>
            <a:ext cx="2401122" cy="2154436"/>
          </a:xfrm>
          <a:prstGeom prst="rect">
            <a:avLst/>
          </a:prstGeom>
          <a:noFill/>
        </p:spPr>
        <p:txBody>
          <a:bodyPr wrap="square" rtlCol="0">
            <a:spAutoFit/>
          </a:bodyPr>
          <a:lstStyle/>
          <a:p>
            <a:pPr algn="ctr"/>
            <a:r>
              <a:rPr lang="en-US" altLang="ko-KR" sz="1400" b="1" u="sng" dirty="0" smtClean="0"/>
              <a:t>Exposure (</a:t>
            </a:r>
            <a:r>
              <a:rPr lang="ko-KR" altLang="en-US" sz="1400" b="1" u="sng" smtClean="0"/>
              <a:t>조사선량</a:t>
            </a:r>
            <a:r>
              <a:rPr lang="en-US" altLang="ko-KR" sz="1400" b="1" u="sng" dirty="0" smtClean="0"/>
              <a:t>) </a:t>
            </a:r>
          </a:p>
          <a:p>
            <a:endParaRPr lang="en-US" altLang="ko-KR" sz="1200" b="1" u="sng" dirty="0"/>
          </a:p>
          <a:p>
            <a:pPr marL="171450" indent="-171450">
              <a:buFontTx/>
              <a:buChar char="-"/>
            </a:pPr>
            <a:r>
              <a:rPr lang="en-US" altLang="ko-KR" sz="1200" dirty="0" smtClean="0"/>
              <a:t>The amount of electrical charge produced by ionizing EM radiation per mass of air</a:t>
            </a:r>
          </a:p>
          <a:p>
            <a:pPr marL="171450" indent="-171450">
              <a:buFontTx/>
              <a:buChar char="-"/>
            </a:pPr>
            <a:endParaRPr lang="en-US" altLang="ko-KR" sz="1200" dirty="0" smtClean="0"/>
          </a:p>
          <a:p>
            <a:pPr marL="171450" indent="-171450">
              <a:buFontTx/>
              <a:buChar char="-"/>
            </a:pPr>
            <a:r>
              <a:rPr lang="en-US" altLang="ko-KR" sz="1200" dirty="0" smtClean="0"/>
              <a:t>              X = </a:t>
            </a:r>
            <a:r>
              <a:rPr lang="el-GR" altLang="ko-KR" sz="1200" dirty="0" smtClean="0"/>
              <a:t>Δ</a:t>
            </a:r>
            <a:r>
              <a:rPr lang="en-US" altLang="ko-KR" sz="1200" dirty="0" smtClean="0"/>
              <a:t>Q / </a:t>
            </a:r>
            <a:r>
              <a:rPr lang="el-GR" altLang="ko-KR" sz="1200" dirty="0" smtClean="0"/>
              <a:t>Δ</a:t>
            </a:r>
            <a:r>
              <a:rPr lang="en-US" altLang="ko-KR" sz="1200" dirty="0" smtClean="0"/>
              <a:t>m</a:t>
            </a:r>
          </a:p>
          <a:p>
            <a:pPr marL="171450" indent="-171450">
              <a:buFontTx/>
              <a:buChar char="-"/>
            </a:pPr>
            <a:endParaRPr lang="en-US" altLang="ko-KR" sz="1200" dirty="0" smtClean="0"/>
          </a:p>
          <a:p>
            <a:pPr marL="171450" indent="-171450">
              <a:buFontTx/>
              <a:buChar char="-"/>
            </a:pPr>
            <a:r>
              <a:rPr lang="en-US" altLang="ko-KR" sz="1200" dirty="0" smtClean="0"/>
              <a:t>Units: Roentgens = 2.58 * 10</a:t>
            </a:r>
            <a:r>
              <a:rPr lang="en-US" altLang="ko-KR" sz="1200" baseline="30000" dirty="0" smtClean="0"/>
              <a:t>-4</a:t>
            </a:r>
            <a:r>
              <a:rPr lang="en-US" altLang="ko-KR" sz="1200" dirty="0" smtClean="0"/>
              <a:t> C/kg </a:t>
            </a:r>
          </a:p>
          <a:p>
            <a:endParaRPr lang="ko-KR" altLang="en-US" sz="1200" dirty="0"/>
          </a:p>
        </p:txBody>
      </p:sp>
      <p:grpSp>
        <p:nvGrpSpPr>
          <p:cNvPr id="3" name="그룹 2"/>
          <p:cNvGrpSpPr/>
          <p:nvPr/>
        </p:nvGrpSpPr>
        <p:grpSpPr>
          <a:xfrm>
            <a:off x="3223424" y="1697231"/>
            <a:ext cx="2697151" cy="4479939"/>
            <a:chOff x="3223424" y="1697231"/>
            <a:chExt cx="2697151" cy="4479939"/>
          </a:xfrm>
        </p:grpSpPr>
        <p:sp>
          <p:nvSpPr>
            <p:cNvPr id="9" name="모서리가 둥근 직사각형 8"/>
            <p:cNvSpPr/>
            <p:nvPr/>
          </p:nvSpPr>
          <p:spPr>
            <a:xfrm>
              <a:off x="3223424" y="1697231"/>
              <a:ext cx="2697151" cy="447993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http://fscomps.fotosearch.com/compc/UNC/UNC239/u1818494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6680" y="4210677"/>
              <a:ext cx="750638" cy="144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371438" y="2087019"/>
              <a:ext cx="2401122" cy="1969770"/>
            </a:xfrm>
            <a:prstGeom prst="rect">
              <a:avLst/>
            </a:prstGeom>
            <a:noFill/>
          </p:spPr>
          <p:txBody>
            <a:bodyPr wrap="square" rtlCol="0">
              <a:spAutoFit/>
            </a:bodyPr>
            <a:lstStyle/>
            <a:p>
              <a:pPr algn="ctr"/>
              <a:r>
                <a:rPr lang="en-US" altLang="ko-KR" sz="1400" b="1" u="sng" dirty="0" smtClean="0"/>
                <a:t>Absorbed dose (</a:t>
              </a:r>
              <a:r>
                <a:rPr lang="ko-KR" altLang="en-US" sz="1400" b="1" u="sng" dirty="0" smtClean="0"/>
                <a:t>흡수선량</a:t>
              </a:r>
              <a:r>
                <a:rPr lang="en-US" altLang="ko-KR" sz="1400" b="1" u="sng" dirty="0" smtClean="0"/>
                <a:t>) </a:t>
              </a:r>
            </a:p>
            <a:p>
              <a:endParaRPr lang="en-US" altLang="ko-KR" sz="1200" b="1" u="sng" dirty="0" smtClean="0"/>
            </a:p>
            <a:p>
              <a:pPr marL="171450" indent="-171450">
                <a:buFontTx/>
                <a:buChar char="-"/>
              </a:pPr>
              <a:r>
                <a:rPr lang="en-US" altLang="ko-KR" sz="1200" dirty="0" smtClean="0"/>
                <a:t>The amount of energy that is actually absorbed at a specific point in space</a:t>
              </a:r>
            </a:p>
            <a:p>
              <a:pPr marL="171450" indent="-171450">
                <a:buFontTx/>
                <a:buChar char="-"/>
              </a:pPr>
              <a:endParaRPr lang="en-US" altLang="ko-KR" sz="1200" dirty="0" smtClean="0"/>
            </a:p>
            <a:p>
              <a:pPr marL="171450" indent="-171450">
                <a:buFontTx/>
                <a:buChar char="-"/>
              </a:pPr>
              <a:endParaRPr lang="en-US" altLang="ko-KR" sz="1200" dirty="0" smtClean="0"/>
            </a:p>
            <a:p>
              <a:pPr marL="171450" indent="-171450">
                <a:buFontTx/>
                <a:buChar char="-"/>
              </a:pPr>
              <a:endParaRPr lang="en-US" altLang="ko-KR" sz="1200" dirty="0" smtClean="0"/>
            </a:p>
            <a:p>
              <a:pPr marL="171450" indent="-171450">
                <a:buFontTx/>
                <a:buChar char="-"/>
              </a:pPr>
              <a:r>
                <a:rPr lang="en-US" altLang="ko-KR" sz="1200" dirty="0" smtClean="0"/>
                <a:t>Units: Gray (1Gy = 1J/kg)</a:t>
              </a:r>
            </a:p>
            <a:p>
              <a:endParaRPr lang="ko-KR" altLang="en-US" sz="1200" dirty="0"/>
            </a:p>
          </p:txBody>
        </p:sp>
      </p:grpSp>
      <p:grpSp>
        <p:nvGrpSpPr>
          <p:cNvPr id="5" name="그룹 4"/>
          <p:cNvGrpSpPr/>
          <p:nvPr/>
        </p:nvGrpSpPr>
        <p:grpSpPr>
          <a:xfrm>
            <a:off x="6022570" y="1657759"/>
            <a:ext cx="2697151" cy="4479939"/>
            <a:chOff x="6022570" y="1657759"/>
            <a:chExt cx="2697151" cy="4479939"/>
          </a:xfrm>
        </p:grpSpPr>
        <p:sp>
          <p:nvSpPr>
            <p:cNvPr id="10" name="모서리가 둥근 직사각형 9"/>
            <p:cNvSpPr/>
            <p:nvPr/>
          </p:nvSpPr>
          <p:spPr>
            <a:xfrm>
              <a:off x="6022570" y="1657759"/>
              <a:ext cx="2697151" cy="447993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2" name="Picture 8" descr="http://cfile2.uf.tistory.com/image/2407603D5450727F44D2F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1646" y="4210677"/>
              <a:ext cx="2057143" cy="144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239657" y="2087019"/>
              <a:ext cx="2401122" cy="1969770"/>
            </a:xfrm>
            <a:prstGeom prst="rect">
              <a:avLst/>
            </a:prstGeom>
            <a:noFill/>
          </p:spPr>
          <p:txBody>
            <a:bodyPr wrap="square" rtlCol="0">
              <a:spAutoFit/>
            </a:bodyPr>
            <a:lstStyle/>
            <a:p>
              <a:pPr algn="ctr"/>
              <a:r>
                <a:rPr lang="en-US" altLang="ko-KR" sz="1400" b="1" u="sng" dirty="0" smtClean="0"/>
                <a:t>Effective dose (</a:t>
              </a:r>
              <a:r>
                <a:rPr lang="ko-KR" altLang="en-US" sz="1400" b="1" u="sng" dirty="0" smtClean="0"/>
                <a:t>유효선량</a:t>
              </a:r>
              <a:r>
                <a:rPr lang="en-US" altLang="ko-KR" sz="1400" b="1" u="sng" dirty="0" smtClean="0"/>
                <a:t>) </a:t>
              </a:r>
            </a:p>
            <a:p>
              <a:endParaRPr lang="en-US" altLang="ko-KR" sz="1200" b="1" u="sng" dirty="0" smtClean="0"/>
            </a:p>
            <a:p>
              <a:pPr marL="171450" indent="-171450">
                <a:buFontTx/>
                <a:buChar char="-"/>
              </a:pPr>
              <a:r>
                <a:rPr lang="en-US" altLang="ko-KR" sz="1200" dirty="0" smtClean="0"/>
                <a:t>Takes</a:t>
              </a:r>
              <a:r>
                <a:rPr lang="ko-KR" altLang="en-US" sz="1200" dirty="0" smtClean="0"/>
                <a:t> </a:t>
              </a:r>
              <a:r>
                <a:rPr lang="en-US" altLang="ko-KR" sz="1200" dirty="0" smtClean="0"/>
                <a:t>into account 1) types of radiation, 2) </a:t>
              </a:r>
              <a:r>
                <a:rPr lang="en-US" altLang="ko-KR" sz="1200" dirty="0" err="1" smtClean="0"/>
                <a:t>Radiosensitivity</a:t>
              </a:r>
              <a:r>
                <a:rPr lang="en-US" altLang="ko-KR" sz="1200" dirty="0" smtClean="0"/>
                <a:t> of the tissues</a:t>
              </a:r>
            </a:p>
            <a:p>
              <a:pPr marL="171450" indent="-171450">
                <a:buFontTx/>
                <a:buChar char="-"/>
              </a:pPr>
              <a:endParaRPr lang="en-US" altLang="ko-KR" sz="1200" dirty="0" smtClean="0"/>
            </a:p>
            <a:p>
              <a:pPr marL="171450" indent="-171450">
                <a:buFontTx/>
                <a:buChar char="-"/>
              </a:pPr>
              <a:endParaRPr lang="en-US" altLang="ko-KR" sz="1200" dirty="0"/>
            </a:p>
            <a:p>
              <a:pPr marL="171450" indent="-171450">
                <a:buFontTx/>
                <a:buChar char="-"/>
              </a:pPr>
              <a:endParaRPr lang="en-US" altLang="ko-KR" sz="1200" dirty="0" smtClean="0"/>
            </a:p>
            <a:p>
              <a:pPr marL="171450" indent="-171450">
                <a:buFontTx/>
                <a:buChar char="-"/>
              </a:pPr>
              <a:r>
                <a:rPr lang="en-US" altLang="ko-KR" sz="1200" dirty="0" smtClean="0"/>
                <a:t>Units: Sievert (</a:t>
              </a:r>
              <a:r>
                <a:rPr lang="en-US" altLang="ko-KR" sz="1200" dirty="0" err="1" smtClean="0"/>
                <a:t>Sv</a:t>
              </a:r>
              <a:r>
                <a:rPr lang="en-US" altLang="ko-KR" sz="1200" dirty="0" smtClean="0"/>
                <a:t>)</a:t>
              </a:r>
            </a:p>
            <a:p>
              <a:endParaRPr lang="ko-KR" altLang="en-US" sz="1200" dirty="0"/>
            </a:p>
          </p:txBody>
        </p:sp>
      </p:grpSp>
      <p:sp>
        <p:nvSpPr>
          <p:cNvPr id="11" name="직사각형 10"/>
          <p:cNvSpPr/>
          <p:nvPr/>
        </p:nvSpPr>
        <p:spPr>
          <a:xfrm>
            <a:off x="1634735" y="4776347"/>
            <a:ext cx="342078" cy="33549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a:p>
        </p:txBody>
      </p:sp>
    </p:spTree>
    <p:extLst>
      <p:ext uri="{BB962C8B-B14F-4D97-AF65-F5344CB8AC3E}">
        <p14:creationId xmlns:p14="http://schemas.microsoft.com/office/powerpoint/2010/main" val="260872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Definition – Low dose radiation</a:t>
            </a:r>
            <a:endParaRPr lang="ko-KR" altLang="en-US" dirty="0"/>
          </a:p>
        </p:txBody>
      </p:sp>
      <p:sp>
        <p:nvSpPr>
          <p:cNvPr id="3" name="내용 개체 틀 2"/>
          <p:cNvSpPr>
            <a:spLocks noGrp="1"/>
          </p:cNvSpPr>
          <p:nvPr>
            <p:ph idx="1"/>
          </p:nvPr>
        </p:nvSpPr>
        <p:spPr/>
        <p:txBody>
          <a:bodyPr/>
          <a:lstStyle/>
          <a:p>
            <a:endParaRPr lang="ko-KR" altLang="en-US" b="1" dirty="0"/>
          </a:p>
        </p:txBody>
      </p:sp>
      <p:pic>
        <p:nvPicPr>
          <p:cNvPr id="4" name="Picture 3" descr="EMB00000a600062"/>
          <p:cNvPicPr>
            <a:picLocks noChangeAspect="1" noChangeArrowheads="1"/>
          </p:cNvPicPr>
          <p:nvPr/>
        </p:nvPicPr>
        <p:blipFill>
          <a:blip r:embed="rId2" cstate="print"/>
          <a:srcRect r="34000"/>
          <a:stretch>
            <a:fillRect/>
          </a:stretch>
        </p:blipFill>
        <p:spPr bwMode="auto">
          <a:xfrm>
            <a:off x="755576" y="2492896"/>
            <a:ext cx="3672408" cy="3915757"/>
          </a:xfrm>
          <a:prstGeom prst="rect">
            <a:avLst/>
          </a:prstGeom>
          <a:noFill/>
          <a:ln w="9525">
            <a:solidFill>
              <a:schemeClr val="bg1"/>
            </a:solidFill>
            <a:miter lim="800000"/>
            <a:headEnd/>
            <a:tailEnd/>
          </a:ln>
          <a:effectLst>
            <a:outerShdw dist="71842" dir="2700000" algn="ctr" rotWithShape="0">
              <a:srgbClr val="99CCFF"/>
            </a:outerShdw>
          </a:effectLst>
        </p:spPr>
      </p:pic>
      <p:graphicFrame>
        <p:nvGraphicFramePr>
          <p:cNvPr id="5" name="내용 개체 틀 6"/>
          <p:cNvGraphicFramePr>
            <a:graphicFrameLocks/>
          </p:cNvGraphicFramePr>
          <p:nvPr/>
        </p:nvGraphicFramePr>
        <p:xfrm>
          <a:off x="5004048" y="2636912"/>
          <a:ext cx="3528392" cy="3379975"/>
        </p:xfrm>
        <a:graphic>
          <a:graphicData uri="http://schemas.openxmlformats.org/drawingml/2006/table">
            <a:tbl>
              <a:tblPr firstRow="1" bandRow="1">
                <a:tableStyleId>{7DF18680-E054-41AD-8BC1-D1AEF772440D}</a:tableStyleId>
              </a:tblPr>
              <a:tblGrid>
                <a:gridCol w="1764196"/>
                <a:gridCol w="1764196"/>
              </a:tblGrid>
              <a:tr h="668567">
                <a:tc>
                  <a:txBody>
                    <a:bodyPr/>
                    <a:lstStyle/>
                    <a:p>
                      <a:pPr algn="ctr" latinLnBrk="1"/>
                      <a:r>
                        <a:rPr lang="en-US" altLang="ko-KR" dirty="0" smtClean="0"/>
                        <a:t>Imaging</a:t>
                      </a:r>
                      <a:endParaRPr lang="ko-KR" altLang="en-US" dirty="0"/>
                    </a:p>
                  </a:txBody>
                  <a:tcPr/>
                </a:tc>
                <a:tc>
                  <a:txBody>
                    <a:bodyPr/>
                    <a:lstStyle/>
                    <a:p>
                      <a:pPr algn="ctr" latinLnBrk="1"/>
                      <a:r>
                        <a:rPr lang="en-US" altLang="ko-KR" dirty="0" smtClean="0"/>
                        <a:t>Effective dose (mSv)</a:t>
                      </a:r>
                      <a:endParaRPr lang="ko-KR" altLang="en-US" dirty="0"/>
                    </a:p>
                  </a:txBody>
                  <a:tcPr/>
                </a:tc>
              </a:tr>
              <a:tr h="387344">
                <a:tc>
                  <a:txBody>
                    <a:bodyPr/>
                    <a:lstStyle/>
                    <a:p>
                      <a:pPr algn="ctr" latinLnBrk="1"/>
                      <a:r>
                        <a:rPr lang="en-US" altLang="ko-KR" dirty="0" smtClean="0"/>
                        <a:t>Chest x</a:t>
                      </a:r>
                      <a:r>
                        <a:rPr lang="en-US" altLang="ko-KR" baseline="0" dirty="0" smtClean="0"/>
                        <a:t> ray</a:t>
                      </a:r>
                      <a:endParaRPr lang="ko-KR" altLang="en-US" dirty="0"/>
                    </a:p>
                  </a:txBody>
                  <a:tcPr/>
                </a:tc>
                <a:tc>
                  <a:txBody>
                    <a:bodyPr/>
                    <a:lstStyle/>
                    <a:p>
                      <a:pPr algn="ctr" latinLnBrk="1"/>
                      <a:r>
                        <a:rPr lang="en-US" altLang="ko-KR" dirty="0" smtClean="0"/>
                        <a:t>0.02</a:t>
                      </a:r>
                      <a:endParaRPr lang="ko-KR" altLang="en-US" dirty="0"/>
                    </a:p>
                  </a:txBody>
                  <a:tcPr/>
                </a:tc>
              </a:tr>
              <a:tr h="387344">
                <a:tc>
                  <a:txBody>
                    <a:bodyPr/>
                    <a:lstStyle/>
                    <a:p>
                      <a:pPr algn="ctr" latinLnBrk="1"/>
                      <a:r>
                        <a:rPr lang="en-US" altLang="ko-KR" dirty="0" smtClean="0"/>
                        <a:t>Skull x ray</a:t>
                      </a:r>
                      <a:endParaRPr lang="ko-KR" altLang="en-US" dirty="0"/>
                    </a:p>
                  </a:txBody>
                  <a:tcPr/>
                </a:tc>
                <a:tc>
                  <a:txBody>
                    <a:bodyPr/>
                    <a:lstStyle/>
                    <a:p>
                      <a:pPr algn="ctr" latinLnBrk="1"/>
                      <a:r>
                        <a:rPr lang="en-US" altLang="ko-KR" dirty="0" smtClean="0"/>
                        <a:t>0.1</a:t>
                      </a:r>
                      <a:endParaRPr lang="ko-KR" altLang="en-US" dirty="0"/>
                    </a:p>
                  </a:txBody>
                  <a:tcPr/>
                </a:tc>
              </a:tr>
              <a:tr h="387344">
                <a:tc>
                  <a:txBody>
                    <a:bodyPr/>
                    <a:lstStyle/>
                    <a:p>
                      <a:pPr algn="ctr" latinLnBrk="1"/>
                      <a:r>
                        <a:rPr lang="en-US" altLang="ko-KR" dirty="0" smtClean="0"/>
                        <a:t>Lumbar spine</a:t>
                      </a:r>
                      <a:endParaRPr lang="ko-KR" altLang="en-US" dirty="0"/>
                    </a:p>
                  </a:txBody>
                  <a:tcPr/>
                </a:tc>
                <a:tc>
                  <a:txBody>
                    <a:bodyPr/>
                    <a:lstStyle/>
                    <a:p>
                      <a:pPr algn="ctr" latinLnBrk="1"/>
                      <a:r>
                        <a:rPr lang="en-US" altLang="ko-KR" dirty="0" smtClean="0"/>
                        <a:t>1.5</a:t>
                      </a:r>
                      <a:endParaRPr lang="ko-KR" altLang="en-US" dirty="0"/>
                    </a:p>
                  </a:txBody>
                  <a:tcPr/>
                </a:tc>
              </a:tr>
              <a:tr h="387344">
                <a:tc>
                  <a:txBody>
                    <a:bodyPr/>
                    <a:lstStyle/>
                    <a:p>
                      <a:pPr algn="ctr" latinLnBrk="1"/>
                      <a:r>
                        <a:rPr lang="en-US" altLang="ko-KR" dirty="0" smtClean="0"/>
                        <a:t>I.V. urogram</a:t>
                      </a:r>
                      <a:endParaRPr lang="ko-KR" altLang="en-US" dirty="0"/>
                    </a:p>
                  </a:txBody>
                  <a:tcPr/>
                </a:tc>
                <a:tc>
                  <a:txBody>
                    <a:bodyPr/>
                    <a:lstStyle/>
                    <a:p>
                      <a:pPr algn="ctr" latinLnBrk="1"/>
                      <a:r>
                        <a:rPr lang="en-US" altLang="ko-KR" dirty="0" smtClean="0"/>
                        <a:t>3</a:t>
                      </a:r>
                      <a:endParaRPr lang="ko-KR" altLang="en-US" dirty="0"/>
                    </a:p>
                  </a:txBody>
                  <a:tcPr/>
                </a:tc>
              </a:tr>
              <a:tr h="387344">
                <a:tc>
                  <a:txBody>
                    <a:bodyPr/>
                    <a:lstStyle/>
                    <a:p>
                      <a:pPr algn="ctr" latinLnBrk="1"/>
                      <a:r>
                        <a:rPr lang="en-US" altLang="ko-KR" dirty="0" smtClean="0"/>
                        <a:t>UGI</a:t>
                      </a:r>
                      <a:endParaRPr lang="ko-KR" altLang="en-US" dirty="0"/>
                    </a:p>
                  </a:txBody>
                  <a:tcPr/>
                </a:tc>
                <a:tc>
                  <a:txBody>
                    <a:bodyPr/>
                    <a:lstStyle/>
                    <a:p>
                      <a:pPr algn="ctr" latinLnBrk="1"/>
                      <a:r>
                        <a:rPr lang="en-US" altLang="ko-KR" dirty="0" smtClean="0"/>
                        <a:t>8</a:t>
                      </a:r>
                      <a:endParaRPr lang="ko-KR" altLang="en-US" dirty="0"/>
                    </a:p>
                  </a:txBody>
                  <a:tcPr/>
                </a:tc>
              </a:tr>
              <a:tr h="387344">
                <a:tc>
                  <a:txBody>
                    <a:bodyPr/>
                    <a:lstStyle/>
                    <a:p>
                      <a:pPr algn="ctr" latinLnBrk="1"/>
                      <a:r>
                        <a:rPr lang="en-US" altLang="ko-KR" dirty="0" smtClean="0"/>
                        <a:t>CT head</a:t>
                      </a:r>
                      <a:endParaRPr lang="ko-KR" altLang="en-US" dirty="0"/>
                    </a:p>
                  </a:txBody>
                  <a:tcPr/>
                </a:tc>
                <a:tc>
                  <a:txBody>
                    <a:bodyPr/>
                    <a:lstStyle/>
                    <a:p>
                      <a:pPr algn="ctr" latinLnBrk="1"/>
                      <a:r>
                        <a:rPr lang="en-US" altLang="ko-KR" dirty="0" smtClean="0"/>
                        <a:t>2</a:t>
                      </a:r>
                      <a:endParaRPr lang="ko-KR" altLang="en-US" dirty="0"/>
                    </a:p>
                  </a:txBody>
                  <a:tcPr/>
                </a:tc>
              </a:tr>
              <a:tr h="387344">
                <a:tc>
                  <a:txBody>
                    <a:bodyPr/>
                    <a:lstStyle/>
                    <a:p>
                      <a:pPr algn="ctr" latinLnBrk="1"/>
                      <a:r>
                        <a:rPr lang="en-US" altLang="ko-KR" dirty="0" smtClean="0"/>
                        <a:t>CT abdomen</a:t>
                      </a:r>
                      <a:endParaRPr lang="ko-KR" altLang="en-US" dirty="0"/>
                    </a:p>
                  </a:txBody>
                  <a:tcPr/>
                </a:tc>
                <a:tc>
                  <a:txBody>
                    <a:bodyPr/>
                    <a:lstStyle/>
                    <a:p>
                      <a:pPr algn="ctr" latinLnBrk="1"/>
                      <a:r>
                        <a:rPr lang="en-US" altLang="ko-KR" dirty="0" smtClean="0"/>
                        <a:t>8</a:t>
                      </a:r>
                      <a:endParaRPr lang="ko-KR" altLang="en-US" dirty="0"/>
                    </a:p>
                  </a:txBody>
                  <a:tcPr/>
                </a:tc>
              </a:tr>
            </a:tbl>
          </a:graphicData>
        </a:graphic>
      </p:graphicFrame>
      <p:sp>
        <p:nvSpPr>
          <p:cNvPr id="6" name="TextBox 5"/>
          <p:cNvSpPr txBox="1"/>
          <p:nvPr/>
        </p:nvSpPr>
        <p:spPr>
          <a:xfrm>
            <a:off x="1475656" y="6453336"/>
            <a:ext cx="5589564" cy="246221"/>
          </a:xfrm>
          <a:prstGeom prst="rect">
            <a:avLst/>
          </a:prstGeom>
          <a:noFill/>
        </p:spPr>
        <p:txBody>
          <a:bodyPr wrap="square" rtlCol="0">
            <a:spAutoFit/>
          </a:bodyPr>
          <a:lstStyle/>
          <a:p>
            <a:pPr algn="r"/>
            <a:r>
              <a:rPr lang="en-US" altLang="ko-KR" sz="1000" dirty="0" smtClean="0"/>
              <a:t>http://www.fda.gov</a:t>
            </a:r>
            <a:endParaRPr lang="ko-KR" altLang="en-US" sz="1000" dirty="0"/>
          </a:p>
        </p:txBody>
      </p:sp>
      <p:sp>
        <p:nvSpPr>
          <p:cNvPr id="7" name="모서리가 둥근 직사각형 6"/>
          <p:cNvSpPr/>
          <p:nvPr/>
        </p:nvSpPr>
        <p:spPr>
          <a:xfrm>
            <a:off x="1475656" y="1555422"/>
            <a:ext cx="6122348" cy="71643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ko-KR" sz="2400" b="1" dirty="0"/>
              <a:t>Low dose radiation : 100 </a:t>
            </a:r>
            <a:r>
              <a:rPr lang="en-US" altLang="ko-KR" sz="2400" b="1" dirty="0" err="1"/>
              <a:t>mSv</a:t>
            </a:r>
            <a:r>
              <a:rPr lang="en-US" altLang="ko-KR" sz="2400" b="1" dirty="0"/>
              <a:t> or </a:t>
            </a:r>
            <a:r>
              <a:rPr lang="en-US" altLang="ko-KR" sz="2400" b="1" dirty="0" smtClean="0"/>
              <a:t>less</a:t>
            </a:r>
            <a:endParaRPr lang="en-US" altLang="ko-KR" sz="2400" b="1" dirty="0"/>
          </a:p>
        </p:txBody>
      </p:sp>
    </p:spTree>
    <p:extLst>
      <p:ext uri="{BB962C8B-B14F-4D97-AF65-F5344CB8AC3E}">
        <p14:creationId xmlns:p14="http://schemas.microsoft.com/office/powerpoint/2010/main" val="4043368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Radiation dose reduction: Why?</a:t>
            </a:r>
            <a:endParaRPr lang="ko-KR" altLang="en-US"/>
          </a:p>
        </p:txBody>
      </p:sp>
      <p:sp>
        <p:nvSpPr>
          <p:cNvPr id="4" name="텍스트 개체 틀 3"/>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4038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Response to Radiation</a:t>
            </a:r>
            <a:endParaRPr lang="ko-KR" altLang="en-US"/>
          </a:p>
        </p:txBody>
      </p:sp>
      <p:sp>
        <p:nvSpPr>
          <p:cNvPr id="3" name="내용 개체 틀 2"/>
          <p:cNvSpPr>
            <a:spLocks noGrp="1"/>
          </p:cNvSpPr>
          <p:nvPr>
            <p:ph idx="1"/>
          </p:nvPr>
        </p:nvSpPr>
        <p:spPr>
          <a:xfrm>
            <a:off x="457200" y="1600200"/>
            <a:ext cx="4223902" cy="4876800"/>
          </a:xfrm>
        </p:spPr>
        <p:txBody>
          <a:bodyPr>
            <a:normAutofit/>
          </a:bodyPr>
          <a:lstStyle/>
          <a:p>
            <a:r>
              <a:rPr lang="en-US" altLang="ko-KR" dirty="0" smtClean="0"/>
              <a:t>Response to ionizing radiation</a:t>
            </a:r>
          </a:p>
          <a:p>
            <a:pPr lvl="1"/>
            <a:r>
              <a:rPr lang="en-US" altLang="ko-KR" dirty="0" smtClean="0"/>
              <a:t>Damage such as breaking sugar </a:t>
            </a:r>
            <a:r>
              <a:rPr lang="en-US" altLang="ko-KR" dirty="0"/>
              <a:t>phosphate backbones or base pairs of the DNA can occur either by direct or indirect action. </a:t>
            </a:r>
            <a:endParaRPr lang="en-US" altLang="ko-KR" dirty="0" smtClean="0"/>
          </a:p>
          <a:p>
            <a:pPr marL="0" indent="0">
              <a:buNone/>
            </a:pPr>
            <a:endParaRPr lang="ko-KR" altLang="en-US" dirty="0"/>
          </a:p>
        </p:txBody>
      </p:sp>
      <p:pic>
        <p:nvPicPr>
          <p:cNvPr id="1026" name="Picture 2" descr="direct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102" y="1600200"/>
            <a:ext cx="3810000" cy="16954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6611779"/>
            <a:ext cx="1436612" cy="246221"/>
          </a:xfrm>
          <a:prstGeom prst="rect">
            <a:avLst/>
          </a:prstGeom>
          <a:noFill/>
        </p:spPr>
        <p:txBody>
          <a:bodyPr wrap="none" rtlCol="0">
            <a:spAutoFit/>
          </a:bodyPr>
          <a:lstStyle/>
          <a:p>
            <a:r>
              <a:rPr lang="en-US" altLang="ko-KR" sz="1000" dirty="0"/>
              <a:t>http://</a:t>
            </a:r>
            <a:r>
              <a:rPr lang="en-US" altLang="ko-KR" sz="1000" dirty="0" smtClean="0"/>
              <a:t>teachnuclear.ca</a:t>
            </a:r>
            <a:endParaRPr lang="ko-KR" altLang="en-US" sz="1000"/>
          </a:p>
        </p:txBody>
      </p:sp>
      <p:pic>
        <p:nvPicPr>
          <p:cNvPr id="6" name="Picture 6" descr="indirect a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8165" y="3586243"/>
            <a:ext cx="3810000" cy="2695576"/>
          </a:xfrm>
          <a:prstGeom prst="rect">
            <a:avLst/>
          </a:prstGeom>
          <a:noFill/>
          <a:extLst>
            <a:ext uri="{909E8E84-426E-40DD-AFC4-6F175D3DCCD1}">
              <a14:hiddenFill xmlns:a14="http://schemas.microsoft.com/office/drawing/2010/main">
                <a:solidFill>
                  <a:srgbClr val="FFFFFF"/>
                </a:solidFill>
              </a14:hiddenFill>
            </a:ext>
          </a:extLst>
        </p:spPr>
      </p:pic>
      <p:sp>
        <p:nvSpPr>
          <p:cNvPr id="4" name="모서리가 둥근 직사각형 3"/>
          <p:cNvSpPr/>
          <p:nvPr/>
        </p:nvSpPr>
        <p:spPr>
          <a:xfrm>
            <a:off x="5796501" y="1176793"/>
            <a:ext cx="1828800" cy="3472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smtClean="0"/>
              <a:t>Direct effect</a:t>
            </a:r>
            <a:endParaRPr lang="ko-KR" altLang="en-US"/>
          </a:p>
        </p:txBody>
      </p:sp>
      <p:sp>
        <p:nvSpPr>
          <p:cNvPr id="9" name="모서리가 둥근 직사각형 8"/>
          <p:cNvSpPr/>
          <p:nvPr/>
        </p:nvSpPr>
        <p:spPr>
          <a:xfrm>
            <a:off x="5845751" y="3295650"/>
            <a:ext cx="1828800" cy="3472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ko-KR" dirty="0" smtClean="0"/>
              <a:t>Indirect effect</a:t>
            </a:r>
            <a:endParaRPr lang="ko-KR" altLang="en-US"/>
          </a:p>
        </p:txBody>
      </p:sp>
    </p:spTree>
    <p:extLst>
      <p:ext uri="{BB962C8B-B14F-4D97-AF65-F5344CB8AC3E}">
        <p14:creationId xmlns:p14="http://schemas.microsoft.com/office/powerpoint/2010/main" val="2147439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Response to Radiation</a:t>
            </a:r>
            <a:endParaRPr lang="ko-KR" altLang="en-US"/>
          </a:p>
        </p:txBody>
      </p:sp>
      <p:sp>
        <p:nvSpPr>
          <p:cNvPr id="3" name="내용 개체 틀 2"/>
          <p:cNvSpPr>
            <a:spLocks noGrp="1"/>
          </p:cNvSpPr>
          <p:nvPr>
            <p:ph idx="1"/>
          </p:nvPr>
        </p:nvSpPr>
        <p:spPr/>
        <p:txBody>
          <a:bodyPr/>
          <a:lstStyle/>
          <a:p>
            <a:endParaRPr lang="ko-KR" altLang="en-US" dirty="0"/>
          </a:p>
        </p:txBody>
      </p:sp>
      <p:pic>
        <p:nvPicPr>
          <p:cNvPr id="6" name="그림 5"/>
          <p:cNvPicPr>
            <a:picLocks noChangeAspect="1"/>
          </p:cNvPicPr>
          <p:nvPr/>
        </p:nvPicPr>
        <p:blipFill>
          <a:blip r:embed="rId3"/>
          <a:stretch>
            <a:fillRect/>
          </a:stretch>
        </p:blipFill>
        <p:spPr>
          <a:xfrm>
            <a:off x="821420" y="2508475"/>
            <a:ext cx="3513985" cy="3167111"/>
          </a:xfrm>
          <a:prstGeom prst="rect">
            <a:avLst/>
          </a:prstGeom>
        </p:spPr>
      </p:pic>
      <p:pic>
        <p:nvPicPr>
          <p:cNvPr id="7" name="그림 6"/>
          <p:cNvPicPr>
            <a:picLocks noChangeAspect="1"/>
          </p:cNvPicPr>
          <p:nvPr/>
        </p:nvPicPr>
        <p:blipFill>
          <a:blip r:embed="rId4"/>
          <a:stretch>
            <a:fillRect/>
          </a:stretch>
        </p:blipFill>
        <p:spPr>
          <a:xfrm>
            <a:off x="4978594" y="3103936"/>
            <a:ext cx="2930885" cy="2950083"/>
          </a:xfrm>
          <a:prstGeom prst="rect">
            <a:avLst/>
          </a:prstGeom>
        </p:spPr>
      </p:pic>
      <p:pic>
        <p:nvPicPr>
          <p:cNvPr id="8" name="그림 7"/>
          <p:cNvPicPr>
            <a:picLocks noChangeAspect="1"/>
          </p:cNvPicPr>
          <p:nvPr/>
        </p:nvPicPr>
        <p:blipFill>
          <a:blip r:embed="rId5"/>
          <a:stretch>
            <a:fillRect/>
          </a:stretch>
        </p:blipFill>
        <p:spPr>
          <a:xfrm>
            <a:off x="4463122" y="1600200"/>
            <a:ext cx="4095961" cy="1295467"/>
          </a:xfrm>
          <a:prstGeom prst="rect">
            <a:avLst/>
          </a:prstGeom>
        </p:spPr>
      </p:pic>
      <p:sp>
        <p:nvSpPr>
          <p:cNvPr id="9" name="TextBox 8"/>
          <p:cNvSpPr txBox="1"/>
          <p:nvPr/>
        </p:nvSpPr>
        <p:spPr>
          <a:xfrm>
            <a:off x="0" y="6611779"/>
            <a:ext cx="1941557" cy="246221"/>
          </a:xfrm>
          <a:prstGeom prst="rect">
            <a:avLst/>
          </a:prstGeom>
          <a:noFill/>
        </p:spPr>
        <p:txBody>
          <a:bodyPr wrap="none" rtlCol="0">
            <a:spAutoFit/>
          </a:bodyPr>
          <a:lstStyle/>
          <a:p>
            <a:pPr>
              <a:defRPr/>
            </a:pPr>
            <a:r>
              <a:rPr lang="da-DK" altLang="ko-KR" sz="1000" dirty="0" smtClean="0"/>
              <a:t>Rothkamm</a:t>
            </a:r>
            <a:r>
              <a:rPr lang="da-DK" altLang="ko-KR" sz="1000" dirty="0"/>
              <a:t>, Balroop et al. </a:t>
            </a:r>
            <a:r>
              <a:rPr lang="da-DK" altLang="ko-KR" sz="1000" dirty="0" smtClean="0"/>
              <a:t>2007</a:t>
            </a:r>
            <a:endParaRPr lang="ko-KR" altLang="en-US" sz="1000" dirty="0"/>
          </a:p>
        </p:txBody>
      </p:sp>
    </p:spTree>
    <p:extLst>
      <p:ext uri="{BB962C8B-B14F-4D97-AF65-F5344CB8AC3E}">
        <p14:creationId xmlns:p14="http://schemas.microsoft.com/office/powerpoint/2010/main" val="1593876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Response to Radiation</a:t>
            </a:r>
            <a:endParaRPr lang="ko-KR" altLang="en-US"/>
          </a:p>
        </p:txBody>
      </p:sp>
      <p:sp>
        <p:nvSpPr>
          <p:cNvPr id="3" name="내용 개체 틀 2"/>
          <p:cNvSpPr>
            <a:spLocks noGrp="1"/>
          </p:cNvSpPr>
          <p:nvPr>
            <p:ph idx="1"/>
          </p:nvPr>
        </p:nvSpPr>
        <p:spPr/>
        <p:txBody>
          <a:bodyPr/>
          <a:lstStyle/>
          <a:p>
            <a:endParaRPr lang="ko-KR" altLang="en-US" dirty="0"/>
          </a:p>
        </p:txBody>
      </p:sp>
      <p:sp>
        <p:nvSpPr>
          <p:cNvPr id="5" name="TextBox 4"/>
          <p:cNvSpPr txBox="1"/>
          <p:nvPr/>
        </p:nvSpPr>
        <p:spPr>
          <a:xfrm>
            <a:off x="0" y="6611779"/>
            <a:ext cx="5543505" cy="246221"/>
          </a:xfrm>
          <a:prstGeom prst="rect">
            <a:avLst/>
          </a:prstGeom>
          <a:noFill/>
        </p:spPr>
        <p:txBody>
          <a:bodyPr wrap="none" rtlCol="0">
            <a:spAutoFit/>
          </a:bodyPr>
          <a:lstStyle/>
          <a:p>
            <a:r>
              <a:rPr lang="en-US" altLang="ko-KR" sz="1000" dirty="0"/>
              <a:t>http://www.sigmaaldrich.com/technical-documents/articles/biofiles/dna-damage-and-repair.html</a:t>
            </a:r>
            <a:endParaRPr lang="ko-KR" altLang="en-US" sz="1000"/>
          </a:p>
        </p:txBody>
      </p:sp>
      <p:pic>
        <p:nvPicPr>
          <p:cNvPr id="13" name="그림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06" y="1465421"/>
            <a:ext cx="8597788" cy="4848912"/>
          </a:xfrm>
          <a:prstGeom prst="rect">
            <a:avLst/>
          </a:prstGeom>
        </p:spPr>
      </p:pic>
      <p:sp>
        <p:nvSpPr>
          <p:cNvPr id="14" name="모서리가 둥근 직사각형 13"/>
          <p:cNvSpPr/>
          <p:nvPr/>
        </p:nvSpPr>
        <p:spPr>
          <a:xfrm>
            <a:off x="1933613" y="4262393"/>
            <a:ext cx="3609892" cy="13512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US" altLang="ko-KR" sz="1200" dirty="0"/>
              <a:t>DNA damage repair (DDR) </a:t>
            </a:r>
            <a:r>
              <a:rPr lang="en-US" altLang="ko-KR" sz="1200" dirty="0" smtClean="0"/>
              <a:t>mechanism</a:t>
            </a:r>
          </a:p>
          <a:p>
            <a:pPr marL="357188" lvl="1" indent="-171450">
              <a:buFont typeface="Arial" panose="020B0604020202020204" pitchFamily="34" charset="0"/>
              <a:buChar char="•"/>
            </a:pPr>
            <a:r>
              <a:rPr lang="en-US" altLang="ko-KR" sz="1200" dirty="0" smtClean="0"/>
              <a:t>Mismatch repair (MMR)</a:t>
            </a:r>
          </a:p>
          <a:p>
            <a:pPr marL="357188" lvl="1" indent="-171450">
              <a:buFont typeface="Arial" panose="020B0604020202020204" pitchFamily="34" charset="0"/>
              <a:buChar char="•"/>
            </a:pPr>
            <a:r>
              <a:rPr lang="en-US" altLang="ko-KR" sz="1200" dirty="0" smtClean="0"/>
              <a:t>Base </a:t>
            </a:r>
            <a:r>
              <a:rPr lang="en-US" altLang="ko-KR" sz="1200" dirty="0"/>
              <a:t>excision repair (BER)</a:t>
            </a:r>
          </a:p>
          <a:p>
            <a:pPr marL="357188" lvl="1" indent="-171450">
              <a:buFont typeface="Arial" panose="020B0604020202020204" pitchFamily="34" charset="0"/>
              <a:buChar char="•"/>
            </a:pPr>
            <a:r>
              <a:rPr lang="en-US" altLang="ko-KR" sz="1200" dirty="0"/>
              <a:t>Nucleotide excision repair (NER)</a:t>
            </a:r>
          </a:p>
          <a:p>
            <a:pPr marL="357188" lvl="1" indent="-171450">
              <a:buFont typeface="Arial" panose="020B0604020202020204" pitchFamily="34" charset="0"/>
              <a:buChar char="•"/>
            </a:pPr>
            <a:r>
              <a:rPr lang="en-US" altLang="ko-KR" sz="1200" dirty="0"/>
              <a:t>Nonhomologous end joining (NHEJ)</a:t>
            </a:r>
          </a:p>
          <a:p>
            <a:pPr marL="357188" lvl="1" indent="-171450">
              <a:buFont typeface="Arial" panose="020B0604020202020204" pitchFamily="34" charset="0"/>
              <a:buChar char="•"/>
            </a:pPr>
            <a:r>
              <a:rPr lang="en-US" altLang="ko-KR" sz="1200" dirty="0"/>
              <a:t>Homologous recombination (HR)</a:t>
            </a:r>
            <a:endParaRPr lang="ko-KR" altLang="en-US" sz="1200" dirty="0"/>
          </a:p>
        </p:txBody>
      </p:sp>
    </p:spTree>
    <p:extLst>
      <p:ext uri="{BB962C8B-B14F-4D97-AF65-F5344CB8AC3E}">
        <p14:creationId xmlns:p14="http://schemas.microsoft.com/office/powerpoint/2010/main" val="7386314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ev">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클래식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투명도">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ev" id="{A76C58DD-E7B3-436B-AB70-4130B57B103F}" vid="{27A3997A-4BAE-4595-8895-85B1AB3F428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Sev</Template>
  <TotalTime>23304</TotalTime>
  <Words>3627</Words>
  <Application>Microsoft Office PowerPoint</Application>
  <PresentationFormat>화면 슬라이드 쇼(4:3)</PresentationFormat>
  <Paragraphs>547</Paragraphs>
  <Slides>36</Slides>
  <Notes>32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36</vt:i4>
      </vt:variant>
    </vt:vector>
  </HeadingPairs>
  <TitlesOfParts>
    <vt:vector size="43" baseType="lpstr">
      <vt:lpstr>굴림</vt:lpstr>
      <vt:lpstr>돋움</vt:lpstr>
      <vt:lpstr>맑은 고딕</vt:lpstr>
      <vt:lpstr>Arial</vt:lpstr>
      <vt:lpstr>Cambria Math</vt:lpstr>
      <vt:lpstr>Wingdings</vt:lpstr>
      <vt:lpstr>Sev</vt:lpstr>
      <vt:lpstr>CT technique update: double reduction in radiation dose and contrast amount</vt:lpstr>
      <vt:lpstr>Content</vt:lpstr>
      <vt:lpstr>Introduction</vt:lpstr>
      <vt:lpstr>Introduction - Unit</vt:lpstr>
      <vt:lpstr>Definition – Low dose radiation</vt:lpstr>
      <vt:lpstr>Radiation dose reduction: Why?</vt:lpstr>
      <vt:lpstr>Response to Radiation</vt:lpstr>
      <vt:lpstr>Response to Radiation</vt:lpstr>
      <vt:lpstr>Response to Radiation</vt:lpstr>
      <vt:lpstr>Response to Radiation</vt:lpstr>
      <vt:lpstr>Radiation dose reduction: How?</vt:lpstr>
      <vt:lpstr>Radiation dose reduction: How?</vt:lpstr>
      <vt:lpstr>Radiation dose reduction: How?</vt:lpstr>
      <vt:lpstr>Controllable Parameters</vt:lpstr>
      <vt:lpstr>Automatic Exposure Control (AEC)</vt:lpstr>
      <vt:lpstr>Adjusted kVp based on patient’s size</vt:lpstr>
      <vt:lpstr>Adjusted kVp based on patient’s size</vt:lpstr>
      <vt:lpstr>Iterative Reconstruction</vt:lpstr>
      <vt:lpstr>Iterative Reconstruction</vt:lpstr>
      <vt:lpstr>Iterative Reconstruction</vt:lpstr>
      <vt:lpstr>Iterative Reconstruction</vt:lpstr>
      <vt:lpstr>Iterative Reconstruction</vt:lpstr>
      <vt:lpstr>Iterative Reconstruction</vt:lpstr>
      <vt:lpstr>Texture analysis</vt:lpstr>
      <vt:lpstr>Iterative Reconstruction</vt:lpstr>
      <vt:lpstr>Disadvantage of IR-Low contrast resolution</vt:lpstr>
      <vt:lpstr>Iterative Reconstruction</vt:lpstr>
      <vt:lpstr>Iterative Reconstruction</vt:lpstr>
      <vt:lpstr>Double Dose reduction</vt:lpstr>
      <vt:lpstr>Double Dose reduction</vt:lpstr>
      <vt:lpstr>Double Dose reduction</vt:lpstr>
      <vt:lpstr>Drawbacks of contrast media</vt:lpstr>
      <vt:lpstr>Double Dose reduction</vt:lpstr>
      <vt:lpstr>PowerPoint 프레젠테이션</vt:lpstr>
      <vt:lpstr>Double Dose reduction</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정용은(영상의학교실)</dc:creator>
  <cp:lastModifiedBy>정용은(영상의학교실)</cp:lastModifiedBy>
  <cp:revision>586</cp:revision>
  <dcterms:created xsi:type="dcterms:W3CDTF">2016-09-04T22:29:04Z</dcterms:created>
  <dcterms:modified xsi:type="dcterms:W3CDTF">2017-01-13T09:55:12Z</dcterms:modified>
</cp:coreProperties>
</file>